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handoutMasterIdLst>
    <p:handoutMasterId r:id="rId12"/>
  </p:handoutMasterIdLst>
  <p:sldIdLst>
    <p:sldId id="269" r:id="rId2"/>
    <p:sldId id="262" r:id="rId3"/>
    <p:sldId id="272" r:id="rId4"/>
    <p:sldId id="273" r:id="rId5"/>
    <p:sldId id="274" r:id="rId6"/>
    <p:sldId id="271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A0956-CE48-41D8-9155-98AEF33C5C98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6E553-16E0-4491-A762-D4AF774D8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617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8801B-F398-4524-98B9-A7E60B2CCA1F}" type="datetimeFigureOut">
              <a:rPr lang="zh-CN" altLang="en-US" smtClean="0"/>
              <a:t>2016/5/13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C4B6D-A6AE-458F-BE81-23C0CCDA3E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183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419D6-8398-4AD3-8CF8-0A4F3E4432A4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101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A6C0-35BA-47F6-99A8-288339A5B211}" type="datetimeFigureOut">
              <a:rPr lang="zh-CN" altLang="en-US" smtClean="0"/>
              <a:t>2016/5/13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AD6E-6F17-4C18-A793-393BD91C434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389"/>
            <a:ext cx="12191999" cy="689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0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A6C0-35BA-47F6-99A8-288339A5B211}" type="datetimeFigureOut">
              <a:rPr lang="zh-CN" altLang="en-US" smtClean="0"/>
              <a:t>2016/5/13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AD6E-6F17-4C18-A793-393BD91C43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939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1867877"/>
            <a:ext cx="2628900" cy="430908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1867877"/>
            <a:ext cx="7391400" cy="4309086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A6C0-35BA-47F6-99A8-288339A5B211}" type="datetimeFigureOut">
              <a:rPr lang="zh-CN" altLang="en-US" smtClean="0"/>
              <a:t>2016/5/13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AD6E-6F17-4C18-A793-393BD91C43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344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A6C0-35BA-47F6-99A8-288339A5B211}" type="datetimeFigureOut">
              <a:rPr lang="zh-CN" altLang="en-US" smtClean="0"/>
              <a:t>2016/5/13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AD6E-6F17-4C18-A793-393BD91C43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75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A6C0-35BA-47F6-99A8-288339A5B211}" type="datetimeFigureOut">
              <a:rPr lang="zh-CN" altLang="en-US" smtClean="0"/>
              <a:t>2016/5/13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AD6E-6F17-4C18-A793-393BD91C43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47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A6C0-35BA-47F6-99A8-288339A5B211}" type="datetimeFigureOut">
              <a:rPr lang="zh-CN" altLang="en-US" smtClean="0"/>
              <a:t>2016/5/13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AD6E-6F17-4C18-A793-393BD91C43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654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857375"/>
            <a:ext cx="5157787" cy="647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857375"/>
            <a:ext cx="5181600" cy="647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A6C0-35BA-47F6-99A8-288339A5B211}" type="datetimeFigureOut">
              <a:rPr lang="zh-CN" altLang="en-US" smtClean="0"/>
              <a:t>2016/5/13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AD6E-6F17-4C18-A793-393BD91C43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400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A6C0-35BA-47F6-99A8-288339A5B211}" type="datetimeFigureOut">
              <a:rPr lang="zh-CN" altLang="en-US" smtClean="0"/>
              <a:t>2016/5/13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AD6E-6F17-4C18-A793-393BD91C43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42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A6C0-35BA-47F6-99A8-288339A5B211}" type="datetimeFigureOut">
              <a:rPr lang="zh-CN" altLang="en-US" smtClean="0"/>
              <a:t>2016/5/13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AD6E-6F17-4C18-A793-393BD91C43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08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2057400"/>
            <a:ext cx="6170612" cy="38036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A6C0-35BA-47F6-99A8-288339A5B211}" type="datetimeFigureOut">
              <a:rPr lang="zh-CN" altLang="en-US" smtClean="0"/>
              <a:t>2016/5/13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AD6E-6F17-4C18-A793-393BD91C43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413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2057400"/>
            <a:ext cx="6170612" cy="38036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A6C0-35BA-47F6-99A8-288339A5B211}" type="datetimeFigureOut">
              <a:rPr lang="zh-CN" altLang="en-US" smtClean="0"/>
              <a:t>2016/5/13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AD6E-6F17-4C18-A793-393BD91C43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868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2A6C0-35BA-47F6-99A8-288339A5B211}" type="datetimeFigureOut">
              <a:rPr lang="zh-CN" altLang="en-US" smtClean="0"/>
              <a:t>2016/5/13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6AD6E-6F17-4C18-A793-393BD91C434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82095"/>
            <a:ext cx="10542357" cy="147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2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145576" y="1529048"/>
            <a:ext cx="5838129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Azure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物联网数据采集管理系统</a:t>
            </a:r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/>
            </a:r>
            <a:b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方案计划书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3"/>
          <p:cNvSpPr txBox="1"/>
          <p:nvPr/>
        </p:nvSpPr>
        <p:spPr>
          <a:xfrm>
            <a:off x="0" y="5611106"/>
            <a:ext cx="1219200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[Azure </a:t>
            </a:r>
            <a:r>
              <a:rPr lang="en-US" altLang="zh-CN" sz="3600" b="1" dirty="0" err="1" smtClean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IoT</a:t>
            </a:r>
            <a:r>
              <a:rPr lang="en-US" altLang="zh-CN" sz="3600" b="1" dirty="0" smtClean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Data</a:t>
            </a:r>
            <a:r>
              <a:rPr lang="zh-CN" altLang="en-US" sz="3600" b="1" dirty="0" smtClean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3600" b="1" dirty="0" smtClean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Management System]</a:t>
            </a:r>
            <a:endParaRPr lang="en-US" altLang="zh-CN" sz="3600" b="1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</a:t>
            </a:r>
            <a:r>
              <a:rPr lang="zh-CN" altLang="en-US" sz="20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提交人</a:t>
            </a:r>
            <a:r>
              <a:rPr lang="zh-CN" altLang="en-US" sz="2000" dirty="0" smtClean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：施炯、</a:t>
            </a:r>
            <a:r>
              <a:rPr lang="en-US" altLang="zh-CN" sz="2000" dirty="0" smtClean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15268422579</a:t>
            </a:r>
            <a:r>
              <a:rPr lang="zh-CN" altLang="en-US" sz="2000" dirty="0" smtClean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2000" dirty="0" smtClean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shijiong@outlook.com]</a:t>
            </a:r>
            <a:endParaRPr lang="en-US" altLang="zh-CN" sz="20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</a:t>
            </a:r>
            <a:r>
              <a:rPr lang="zh-CN" altLang="en-US" sz="20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提交时间：   </a:t>
            </a:r>
            <a:r>
              <a:rPr lang="en-US" altLang="zh-CN" sz="2000" dirty="0" smtClean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2016/05/12</a:t>
            </a:r>
            <a:r>
              <a:rPr lang="zh-CN" altLang="en-US" sz="2000" dirty="0" smtClean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</a:t>
            </a:r>
            <a:r>
              <a:rPr lang="en-US" altLang="zh-CN" sz="20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]</a:t>
            </a:r>
            <a:endParaRPr lang="zh-CN" altLang="en-US" sz="20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3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7468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作品简介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本作品基于</a:t>
            </a:r>
            <a:r>
              <a:rPr lang="en-US" altLang="zh-CN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Genuino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MKR1000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、树莓派、</a:t>
            </a:r>
            <a:r>
              <a:rPr lang="en-US" altLang="zh-CN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MinnowBoard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MAX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 CC3200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等多种开源硬件平台，结合温湿度传感器、光敏电阻、继电器、直流电机、大气压强传感器、烟雾传感器、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PM2.5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PM10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、土壤湿度传感器、摄像头、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GPS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RFID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阅读器等众多传感器，利用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Azure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en-US" altLang="zh-CN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IoTHub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EventHub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Stream Analytics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Storage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Power BI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等组件，完成物联网数据的采集、传输、处理、存储和展示。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/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根据应用场景的不同，作品可以应用到环境监测、冷链物流、安全监控、智慧农业等多个应用领域。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/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系统终端的选择比较人性化，可以根据用户的实际需求和成本因素进行部署。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50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7468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应用场景一、环境监测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76" y="1753093"/>
            <a:ext cx="8205082" cy="509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7468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应用场景二、安全监控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1810686"/>
            <a:ext cx="8088086" cy="501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2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7468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应用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场景三、冷链物流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547" y="1837854"/>
            <a:ext cx="8020906" cy="49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2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600" y="132898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解决方案现状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你的方案在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市场上的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优势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终端模块化（用户可定制）</a:t>
            </a:r>
            <a:endParaRPr lang="en-US" altLang="zh-CN" sz="20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开发和部署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方便（以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C#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Visual Studio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为主）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数据并发处理能力强（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Azure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特性）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20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buAutoNum type="arabicPeriod" startAt="2"/>
            </a:pP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产品现状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目前已经在本科生课程中使用上述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案例</a:t>
            </a:r>
            <a:endParaRPr lang="en-US" altLang="zh-CN" sz="20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已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有可运行的软件和硬件</a:t>
            </a:r>
            <a:endParaRPr lang="en-US" altLang="zh-CN" sz="20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部分功能已经实现，部分处于开发中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899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794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作品所</a:t>
            </a:r>
            <a:r>
              <a:rPr lang="zh-CN" altLang="en-US" dirty="0"/>
              <a:t>使用的技术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4691" y="121640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/>
            </a:r>
            <a:b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endParaRPr kumimoji="0" lang="en-US" sz="4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0">
                    <a:srgbClr val="0078D7"/>
                  </a:gs>
                  <a:gs pos="100000">
                    <a:srgbClr val="0078D7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" name="Azuee Iot Suite"/>
          <p:cNvSpPr>
            <a:spLocks noChangeArrowheads="1"/>
          </p:cNvSpPr>
          <p:nvPr/>
        </p:nvSpPr>
        <p:spPr bwMode="auto">
          <a:xfrm>
            <a:off x="4382810" y="1999582"/>
            <a:ext cx="5645640" cy="40919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ectangle 148"/>
          <p:cNvSpPr>
            <a:spLocks noChangeArrowheads="1"/>
          </p:cNvSpPr>
          <p:nvPr/>
        </p:nvSpPr>
        <p:spPr bwMode="auto">
          <a:xfrm>
            <a:off x="8338585" y="3086970"/>
            <a:ext cx="3367400" cy="23651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142"/>
          <p:cNvGrpSpPr/>
          <p:nvPr/>
        </p:nvGrpSpPr>
        <p:grpSpPr>
          <a:xfrm>
            <a:off x="3198694" y="4124454"/>
            <a:ext cx="1054100" cy="115888"/>
            <a:chOff x="2220913" y="3722688"/>
            <a:chExt cx="1054100" cy="115888"/>
          </a:xfrm>
          <a:solidFill>
            <a:srgbClr val="505050">
              <a:lumMod val="75000"/>
            </a:srgbClr>
          </a:solidFill>
        </p:grpSpPr>
        <p:sp>
          <p:nvSpPr>
            <p:cNvPr id="128" name="Line 18"/>
            <p:cNvSpPr>
              <a:spLocks noChangeShapeType="1"/>
            </p:cNvSpPr>
            <p:nvPr/>
          </p:nvSpPr>
          <p:spPr bwMode="auto">
            <a:xfrm>
              <a:off x="2220913" y="3779838"/>
              <a:ext cx="966788" cy="0"/>
            </a:xfrm>
            <a:prstGeom prst="line">
              <a:avLst/>
            </a:prstGeom>
            <a:grpFill/>
            <a:ln w="22225" cap="rnd">
              <a:solidFill>
                <a:srgbClr val="505050">
                  <a:lumMod val="75000"/>
                </a:srgbClr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Freeform 19"/>
            <p:cNvSpPr>
              <a:spLocks/>
            </p:cNvSpPr>
            <p:nvPr/>
          </p:nvSpPr>
          <p:spPr bwMode="auto">
            <a:xfrm>
              <a:off x="3159125" y="3722688"/>
              <a:ext cx="115888" cy="115888"/>
            </a:xfrm>
            <a:custGeom>
              <a:avLst/>
              <a:gdLst>
                <a:gd name="T0" fmla="*/ 171 w 171"/>
                <a:gd name="T1" fmla="*/ 85 h 171"/>
                <a:gd name="T2" fmla="*/ 0 w 171"/>
                <a:gd name="T3" fmla="*/ 171 h 171"/>
                <a:gd name="T4" fmla="*/ 0 w 171"/>
                <a:gd name="T5" fmla="*/ 0 h 171"/>
                <a:gd name="T6" fmla="*/ 171 w 171"/>
                <a:gd name="T7" fmla="*/ 8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1" h="171">
                  <a:moveTo>
                    <a:pt x="171" y="85"/>
                  </a:moveTo>
                  <a:lnTo>
                    <a:pt x="0" y="171"/>
                  </a:lnTo>
                  <a:cubicBezTo>
                    <a:pt x="27" y="117"/>
                    <a:pt x="27" y="54"/>
                    <a:pt x="0" y="0"/>
                  </a:cubicBezTo>
                  <a:lnTo>
                    <a:pt x="171" y="85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" name="Group 145"/>
          <p:cNvGrpSpPr/>
          <p:nvPr/>
        </p:nvGrpSpPr>
        <p:grpSpPr>
          <a:xfrm>
            <a:off x="3198693" y="4384804"/>
            <a:ext cx="1041400" cy="115888"/>
            <a:chOff x="2220913" y="3983038"/>
            <a:chExt cx="1041400" cy="115888"/>
          </a:xfrm>
        </p:grpSpPr>
        <p:sp>
          <p:nvSpPr>
            <p:cNvPr id="126" name="Line 83"/>
            <p:cNvSpPr>
              <a:spLocks noChangeShapeType="1"/>
            </p:cNvSpPr>
            <p:nvPr/>
          </p:nvSpPr>
          <p:spPr bwMode="auto">
            <a:xfrm flipH="1">
              <a:off x="2308225" y="4041775"/>
              <a:ext cx="954088" cy="0"/>
            </a:xfrm>
            <a:prstGeom prst="line">
              <a:avLst/>
            </a:prstGeom>
            <a:noFill/>
            <a:ln w="22225" cap="rnd">
              <a:solidFill>
                <a:srgbClr val="505050">
                  <a:lumMod val="75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reeform 84"/>
            <p:cNvSpPr>
              <a:spLocks/>
            </p:cNvSpPr>
            <p:nvPr/>
          </p:nvSpPr>
          <p:spPr bwMode="auto">
            <a:xfrm>
              <a:off x="2220913" y="3983038"/>
              <a:ext cx="115888" cy="115888"/>
            </a:xfrm>
            <a:custGeom>
              <a:avLst/>
              <a:gdLst>
                <a:gd name="T0" fmla="*/ 0 w 172"/>
                <a:gd name="T1" fmla="*/ 85 h 171"/>
                <a:gd name="T2" fmla="*/ 172 w 172"/>
                <a:gd name="T3" fmla="*/ 0 h 171"/>
                <a:gd name="T4" fmla="*/ 172 w 172"/>
                <a:gd name="T5" fmla="*/ 171 h 171"/>
                <a:gd name="T6" fmla="*/ 0 w 172"/>
                <a:gd name="T7" fmla="*/ 8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" h="171">
                  <a:moveTo>
                    <a:pt x="0" y="85"/>
                  </a:moveTo>
                  <a:lnTo>
                    <a:pt x="172" y="0"/>
                  </a:lnTo>
                  <a:cubicBezTo>
                    <a:pt x="145" y="54"/>
                    <a:pt x="145" y="117"/>
                    <a:pt x="172" y="171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505050">
                <a:lumMod val="75000"/>
              </a:srgbClr>
            </a:solidFill>
            <a:ln w="0">
              <a:solidFill>
                <a:srgbClr val="505050">
                  <a:lumMod val="75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" name="Freeform 149"/>
          <p:cNvSpPr>
            <a:spLocks noChangeAspect="1"/>
          </p:cNvSpPr>
          <p:nvPr/>
        </p:nvSpPr>
        <p:spPr bwMode="auto">
          <a:xfrm rot="5280000">
            <a:off x="4655022" y="3970959"/>
            <a:ext cx="447332" cy="568812"/>
          </a:xfrm>
          <a:custGeom>
            <a:avLst/>
            <a:gdLst>
              <a:gd name="connsiteX0" fmla="*/ 1704966 w 2556145"/>
              <a:gd name="connsiteY0" fmla="*/ 3221586 h 3250307"/>
              <a:gd name="connsiteX1" fmla="*/ 1719326 w 2556145"/>
              <a:gd name="connsiteY1" fmla="*/ 2810357 h 3250307"/>
              <a:gd name="connsiteX2" fmla="*/ 2130556 w 2556145"/>
              <a:gd name="connsiteY2" fmla="*/ 2824717 h 3250307"/>
              <a:gd name="connsiteX3" fmla="*/ 2144916 w 2556145"/>
              <a:gd name="connsiteY3" fmla="*/ 2413488 h 3250307"/>
              <a:gd name="connsiteX4" fmla="*/ 2556145 w 2556145"/>
              <a:gd name="connsiteY4" fmla="*/ 2427849 h 3250307"/>
              <a:gd name="connsiteX5" fmla="*/ 2527424 w 2556145"/>
              <a:gd name="connsiteY5" fmla="*/ 3250307 h 3250307"/>
              <a:gd name="connsiteX6" fmla="*/ 297522 w 2556145"/>
              <a:gd name="connsiteY6" fmla="*/ 1966692 h 3250307"/>
              <a:gd name="connsiteX7" fmla="*/ 542806 w 2556145"/>
              <a:gd name="connsiteY7" fmla="*/ 1737961 h 3250307"/>
              <a:gd name="connsiteX8" fmla="*/ 634409 w 2556145"/>
              <a:gd name="connsiteY8" fmla="*/ 1759807 h 3250307"/>
              <a:gd name="connsiteX9" fmla="*/ 675730 w 2556145"/>
              <a:gd name="connsiteY9" fmla="*/ 1789816 h 3250307"/>
              <a:gd name="connsiteX10" fmla="*/ 932915 w 2556145"/>
              <a:gd name="connsiteY10" fmla="*/ 1504183 h 3250307"/>
              <a:gd name="connsiteX11" fmla="*/ 882766 w 2556145"/>
              <a:gd name="connsiteY11" fmla="*/ 1474652 h 3250307"/>
              <a:gd name="connsiteX12" fmla="*/ 740661 w 2556145"/>
              <a:gd name="connsiteY12" fmla="*/ 1183285 h 3250307"/>
              <a:gd name="connsiteX13" fmla="*/ 1097679 w 2556145"/>
              <a:gd name="connsiteY13" fmla="*/ 850360 h 3250307"/>
              <a:gd name="connsiteX14" fmla="*/ 1378424 w 2556145"/>
              <a:gd name="connsiteY14" fmla="*/ 1012444 h 3250307"/>
              <a:gd name="connsiteX15" fmla="*/ 1388475 w 2556145"/>
              <a:gd name="connsiteY15" fmla="*/ 1032609 h 3250307"/>
              <a:gd name="connsiteX16" fmla="*/ 1627124 w 2556145"/>
              <a:gd name="connsiteY16" fmla="*/ 877628 h 3250307"/>
              <a:gd name="connsiteX17" fmla="*/ 1612998 w 2556145"/>
              <a:gd name="connsiteY17" fmla="*/ 849286 h 3250307"/>
              <a:gd name="connsiteX18" fmla="*/ 1597594 w 2556145"/>
              <a:gd name="connsiteY18" fmla="*/ 756381 h 3250307"/>
              <a:gd name="connsiteX19" fmla="*/ 1842878 w 2556145"/>
              <a:gd name="connsiteY19" fmla="*/ 527650 h 3250307"/>
              <a:gd name="connsiteX20" fmla="*/ 2071609 w 2556145"/>
              <a:gd name="connsiteY20" fmla="*/ 772934 h 3250307"/>
              <a:gd name="connsiteX21" fmla="*/ 1826325 w 2556145"/>
              <a:gd name="connsiteY21" fmla="*/ 1001665 h 3250307"/>
              <a:gd name="connsiteX22" fmla="*/ 1661160 w 2556145"/>
              <a:gd name="connsiteY22" fmla="*/ 926395 h 3250307"/>
              <a:gd name="connsiteX23" fmla="*/ 1652778 w 2556145"/>
              <a:gd name="connsiteY23" fmla="*/ 915482 h 3250307"/>
              <a:gd name="connsiteX24" fmla="*/ 1408687 w 2556145"/>
              <a:gd name="connsiteY24" fmla="*/ 1073997 h 3250307"/>
              <a:gd name="connsiteX25" fmla="*/ 1426024 w 2556145"/>
              <a:gd name="connsiteY25" fmla="*/ 1137610 h 3250307"/>
              <a:gd name="connsiteX26" fmla="*/ 1430605 w 2556145"/>
              <a:gd name="connsiteY26" fmla="*/ 1207378 h 3250307"/>
              <a:gd name="connsiteX27" fmla="*/ 1344167 w 2556145"/>
              <a:gd name="connsiteY27" fmla="*/ 1424062 h 3250307"/>
              <a:gd name="connsiteX28" fmla="*/ 1305485 w 2556145"/>
              <a:gd name="connsiteY28" fmla="*/ 1455257 h 3250307"/>
              <a:gd name="connsiteX29" fmla="*/ 1636897 w 2556145"/>
              <a:gd name="connsiteY29" fmla="*/ 1798444 h 3250307"/>
              <a:gd name="connsiteX30" fmla="*/ 1666484 w 2556145"/>
              <a:gd name="connsiteY30" fmla="*/ 1779965 h 3250307"/>
              <a:gd name="connsiteX31" fmla="*/ 1737903 w 2556145"/>
              <a:gd name="connsiteY31" fmla="*/ 1768123 h 3250307"/>
              <a:gd name="connsiteX32" fmla="*/ 1913738 w 2556145"/>
              <a:gd name="connsiteY32" fmla="*/ 1956684 h 3250307"/>
              <a:gd name="connsiteX33" fmla="*/ 1725178 w 2556145"/>
              <a:gd name="connsiteY33" fmla="*/ 2132519 h 3250307"/>
              <a:gd name="connsiteX34" fmla="*/ 1549343 w 2556145"/>
              <a:gd name="connsiteY34" fmla="*/ 1943959 h 3250307"/>
              <a:gd name="connsiteX35" fmla="*/ 1566137 w 2556145"/>
              <a:gd name="connsiteY35" fmla="*/ 1873539 h 3250307"/>
              <a:gd name="connsiteX36" fmla="*/ 1600357 w 2556145"/>
              <a:gd name="connsiteY36" fmla="*/ 1826421 h 3250307"/>
              <a:gd name="connsiteX37" fmla="*/ 1269754 w 2556145"/>
              <a:gd name="connsiteY37" fmla="*/ 1484072 h 3250307"/>
              <a:gd name="connsiteX38" fmla="*/ 1254211 w 2556145"/>
              <a:gd name="connsiteY38" fmla="*/ 1496607 h 3250307"/>
              <a:gd name="connsiteX39" fmla="*/ 1143355 w 2556145"/>
              <a:gd name="connsiteY39" fmla="*/ 1535723 h 3250307"/>
              <a:gd name="connsiteX40" fmla="*/ 1139752 w 2556145"/>
              <a:gd name="connsiteY40" fmla="*/ 1535959 h 3250307"/>
              <a:gd name="connsiteX41" fmla="*/ 1139752 w 2556145"/>
              <a:gd name="connsiteY41" fmla="*/ 2625193 h 3250307"/>
              <a:gd name="connsiteX42" fmla="*/ 1206000 w 2556145"/>
              <a:gd name="connsiteY42" fmla="*/ 2640992 h 3250307"/>
              <a:gd name="connsiteX43" fmla="*/ 1318225 w 2556145"/>
              <a:gd name="connsiteY43" fmla="*/ 2823853 h 3250307"/>
              <a:gd name="connsiteX44" fmla="*/ 1117485 w 2556145"/>
              <a:gd name="connsiteY44" fmla="*/ 3011046 h 3250307"/>
              <a:gd name="connsiteX45" fmla="*/ 930291 w 2556145"/>
              <a:gd name="connsiteY45" fmla="*/ 2810306 h 3250307"/>
              <a:gd name="connsiteX46" fmla="*/ 1054999 w 2556145"/>
              <a:gd name="connsiteY46" fmla="*/ 2635719 h 3250307"/>
              <a:gd name="connsiteX47" fmla="*/ 1094033 w 2556145"/>
              <a:gd name="connsiteY47" fmla="*/ 2629247 h 3250307"/>
              <a:gd name="connsiteX48" fmla="*/ 1094033 w 2556145"/>
              <a:gd name="connsiteY48" fmla="*/ 1538961 h 3250307"/>
              <a:gd name="connsiteX49" fmla="*/ 1073586 w 2556145"/>
              <a:gd name="connsiteY49" fmla="*/ 1540303 h 3250307"/>
              <a:gd name="connsiteX50" fmla="*/ 1004307 w 2556145"/>
              <a:gd name="connsiteY50" fmla="*/ 1530867 h 3250307"/>
              <a:gd name="connsiteX51" fmla="*/ 978517 w 2556145"/>
              <a:gd name="connsiteY51" fmla="*/ 1521863 h 3250307"/>
              <a:gd name="connsiteX52" fmla="*/ 711745 w 2556145"/>
              <a:gd name="connsiteY52" fmla="*/ 1818144 h 3250307"/>
              <a:gd name="connsiteX53" fmla="*/ 735687 w 2556145"/>
              <a:gd name="connsiteY53" fmla="*/ 1849318 h 3250307"/>
              <a:gd name="connsiteX54" fmla="*/ 771537 w 2556145"/>
              <a:gd name="connsiteY54" fmla="*/ 1983245 h 3250307"/>
              <a:gd name="connsiteX55" fmla="*/ 526253 w 2556145"/>
              <a:gd name="connsiteY55" fmla="*/ 2211976 h 3250307"/>
              <a:gd name="connsiteX56" fmla="*/ 297522 w 2556145"/>
              <a:gd name="connsiteY56" fmla="*/ 1966692 h 3250307"/>
              <a:gd name="connsiteX57" fmla="*/ 0 w 2556145"/>
              <a:gd name="connsiteY57" fmla="*/ 822458 h 3250307"/>
              <a:gd name="connsiteX58" fmla="*/ 28720 w 2556145"/>
              <a:gd name="connsiteY58" fmla="*/ 0 h 3250307"/>
              <a:gd name="connsiteX59" fmla="*/ 851179 w 2556145"/>
              <a:gd name="connsiteY59" fmla="*/ 28721 h 3250307"/>
              <a:gd name="connsiteX60" fmla="*/ 836819 w 2556145"/>
              <a:gd name="connsiteY60" fmla="*/ 439950 h 3250307"/>
              <a:gd name="connsiteX61" fmla="*/ 425589 w 2556145"/>
              <a:gd name="connsiteY61" fmla="*/ 425590 h 3250307"/>
              <a:gd name="connsiteX62" fmla="*/ 411229 w 2556145"/>
              <a:gd name="connsiteY62" fmla="*/ 836819 h 325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556145" h="3250307">
                <a:moveTo>
                  <a:pt x="1704966" y="3221586"/>
                </a:moveTo>
                <a:lnTo>
                  <a:pt x="1719326" y="2810357"/>
                </a:lnTo>
                <a:lnTo>
                  <a:pt x="2130556" y="2824717"/>
                </a:lnTo>
                <a:lnTo>
                  <a:pt x="2144916" y="2413488"/>
                </a:lnTo>
                <a:lnTo>
                  <a:pt x="2556145" y="2427849"/>
                </a:lnTo>
                <a:lnTo>
                  <a:pt x="2527424" y="3250307"/>
                </a:lnTo>
                <a:close/>
                <a:moveTo>
                  <a:pt x="297522" y="1966692"/>
                </a:moveTo>
                <a:cubicBezTo>
                  <a:pt x="302093" y="1835797"/>
                  <a:pt x="411910" y="1733390"/>
                  <a:pt x="542806" y="1737961"/>
                </a:cubicBezTo>
                <a:cubicBezTo>
                  <a:pt x="575529" y="1739104"/>
                  <a:pt x="606473" y="1746824"/>
                  <a:pt x="634409" y="1759807"/>
                </a:cubicBezTo>
                <a:lnTo>
                  <a:pt x="675730" y="1789816"/>
                </a:lnTo>
                <a:lnTo>
                  <a:pt x="932915" y="1504183"/>
                </a:lnTo>
                <a:lnTo>
                  <a:pt x="882766" y="1474652"/>
                </a:lnTo>
                <a:cubicBezTo>
                  <a:pt x="793168" y="1409454"/>
                  <a:pt x="736503" y="1302362"/>
                  <a:pt x="740661" y="1183285"/>
                </a:cubicBezTo>
                <a:cubicBezTo>
                  <a:pt x="747314" y="992762"/>
                  <a:pt x="907157" y="843707"/>
                  <a:pt x="1097679" y="850360"/>
                </a:cubicBezTo>
                <a:cubicBezTo>
                  <a:pt x="1216756" y="854518"/>
                  <a:pt x="1319635" y="918516"/>
                  <a:pt x="1378424" y="1012444"/>
                </a:cubicBezTo>
                <a:lnTo>
                  <a:pt x="1388475" y="1032609"/>
                </a:lnTo>
                <a:lnTo>
                  <a:pt x="1627124" y="877628"/>
                </a:lnTo>
                <a:lnTo>
                  <a:pt x="1612998" y="849286"/>
                </a:lnTo>
                <a:cubicBezTo>
                  <a:pt x="1601994" y="820512"/>
                  <a:pt x="1596451" y="789105"/>
                  <a:pt x="1597594" y="756381"/>
                </a:cubicBezTo>
                <a:cubicBezTo>
                  <a:pt x="1602165" y="625486"/>
                  <a:pt x="1711983" y="523079"/>
                  <a:pt x="1842878" y="527650"/>
                </a:cubicBezTo>
                <a:cubicBezTo>
                  <a:pt x="1973773" y="532221"/>
                  <a:pt x="2076180" y="642039"/>
                  <a:pt x="2071609" y="772934"/>
                </a:cubicBezTo>
                <a:cubicBezTo>
                  <a:pt x="2067038" y="903830"/>
                  <a:pt x="1957220" y="1006236"/>
                  <a:pt x="1826325" y="1001665"/>
                </a:cubicBezTo>
                <a:cubicBezTo>
                  <a:pt x="1760877" y="999380"/>
                  <a:pt x="1702552" y="970783"/>
                  <a:pt x="1661160" y="926395"/>
                </a:cubicBezTo>
                <a:lnTo>
                  <a:pt x="1652778" y="915482"/>
                </a:lnTo>
                <a:lnTo>
                  <a:pt x="1408687" y="1073997"/>
                </a:lnTo>
                <a:lnTo>
                  <a:pt x="1426024" y="1137610"/>
                </a:lnTo>
                <a:cubicBezTo>
                  <a:pt x="1429835" y="1160227"/>
                  <a:pt x="1431436" y="1183563"/>
                  <a:pt x="1430605" y="1207378"/>
                </a:cubicBezTo>
                <a:cubicBezTo>
                  <a:pt x="1427694" y="1290732"/>
                  <a:pt x="1395462" y="1366149"/>
                  <a:pt x="1344167" y="1424062"/>
                </a:cubicBezTo>
                <a:lnTo>
                  <a:pt x="1305485" y="1455257"/>
                </a:lnTo>
                <a:lnTo>
                  <a:pt x="1636897" y="1798444"/>
                </a:lnTo>
                <a:lnTo>
                  <a:pt x="1666484" y="1779965"/>
                </a:lnTo>
                <a:cubicBezTo>
                  <a:pt x="1688603" y="1771506"/>
                  <a:pt x="1712747" y="1767245"/>
                  <a:pt x="1737903" y="1768123"/>
                </a:cubicBezTo>
                <a:cubicBezTo>
                  <a:pt x="1838528" y="1771637"/>
                  <a:pt x="1917252" y="1856059"/>
                  <a:pt x="1913738" y="1956684"/>
                </a:cubicBezTo>
                <a:cubicBezTo>
                  <a:pt x="1910225" y="2057309"/>
                  <a:pt x="1825803" y="2136033"/>
                  <a:pt x="1725178" y="2132519"/>
                </a:cubicBezTo>
                <a:cubicBezTo>
                  <a:pt x="1624553" y="2129005"/>
                  <a:pt x="1545829" y="2044584"/>
                  <a:pt x="1549343" y="1943959"/>
                </a:cubicBezTo>
                <a:cubicBezTo>
                  <a:pt x="1550221" y="1918803"/>
                  <a:pt x="1556156" y="1895015"/>
                  <a:pt x="1566137" y="1873539"/>
                </a:cubicBezTo>
                <a:lnTo>
                  <a:pt x="1600357" y="1826421"/>
                </a:lnTo>
                <a:lnTo>
                  <a:pt x="1269754" y="1484072"/>
                </a:lnTo>
                <a:lnTo>
                  <a:pt x="1254211" y="1496607"/>
                </a:lnTo>
                <a:cubicBezTo>
                  <a:pt x="1220315" y="1515616"/>
                  <a:pt x="1182935" y="1529053"/>
                  <a:pt x="1143355" y="1535723"/>
                </a:cubicBezTo>
                <a:lnTo>
                  <a:pt x="1139752" y="1535959"/>
                </a:lnTo>
                <a:lnTo>
                  <a:pt x="1139752" y="2625193"/>
                </a:lnTo>
                <a:lnTo>
                  <a:pt x="1206000" y="2640992"/>
                </a:lnTo>
                <a:cubicBezTo>
                  <a:pt x="1274589" y="2672869"/>
                  <a:pt x="1321031" y="2743509"/>
                  <a:pt x="1318225" y="2823853"/>
                </a:cubicBezTo>
                <a:cubicBezTo>
                  <a:pt x="1314484" y="2930978"/>
                  <a:pt x="1224609" y="3014787"/>
                  <a:pt x="1117485" y="3011046"/>
                </a:cubicBezTo>
                <a:cubicBezTo>
                  <a:pt x="1010360" y="3007305"/>
                  <a:pt x="926551" y="2917431"/>
                  <a:pt x="930291" y="2810306"/>
                </a:cubicBezTo>
                <a:cubicBezTo>
                  <a:pt x="933097" y="2729963"/>
                  <a:pt x="984353" y="2662734"/>
                  <a:pt x="1054999" y="2635719"/>
                </a:cubicBezTo>
                <a:lnTo>
                  <a:pt x="1094033" y="2629247"/>
                </a:lnTo>
                <a:lnTo>
                  <a:pt x="1094033" y="1538961"/>
                </a:lnTo>
                <a:lnTo>
                  <a:pt x="1073586" y="1540303"/>
                </a:lnTo>
                <a:cubicBezTo>
                  <a:pt x="1049771" y="1539472"/>
                  <a:pt x="1026603" y="1536246"/>
                  <a:pt x="1004307" y="1530867"/>
                </a:cubicBezTo>
                <a:lnTo>
                  <a:pt x="978517" y="1521863"/>
                </a:lnTo>
                <a:lnTo>
                  <a:pt x="711745" y="1818144"/>
                </a:lnTo>
                <a:lnTo>
                  <a:pt x="735687" y="1849318"/>
                </a:lnTo>
                <a:cubicBezTo>
                  <a:pt x="759921" y="1888037"/>
                  <a:pt x="773251" y="1934159"/>
                  <a:pt x="771537" y="1983245"/>
                </a:cubicBezTo>
                <a:cubicBezTo>
                  <a:pt x="766966" y="2114140"/>
                  <a:pt x="657148" y="2216547"/>
                  <a:pt x="526253" y="2211976"/>
                </a:cubicBezTo>
                <a:cubicBezTo>
                  <a:pt x="395357" y="2207405"/>
                  <a:pt x="292951" y="2097587"/>
                  <a:pt x="297522" y="1966692"/>
                </a:cubicBezTo>
                <a:close/>
                <a:moveTo>
                  <a:pt x="0" y="822458"/>
                </a:moveTo>
                <a:lnTo>
                  <a:pt x="28720" y="0"/>
                </a:lnTo>
                <a:lnTo>
                  <a:pt x="851179" y="28721"/>
                </a:lnTo>
                <a:lnTo>
                  <a:pt x="836819" y="439950"/>
                </a:lnTo>
                <a:lnTo>
                  <a:pt x="425589" y="425590"/>
                </a:lnTo>
                <a:lnTo>
                  <a:pt x="411229" y="836819"/>
                </a:lnTo>
                <a:close/>
              </a:path>
            </a:pathLst>
          </a:custGeom>
          <a:solidFill>
            <a:srgbClr val="0070C0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17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2" name="Group 150"/>
          <p:cNvGrpSpPr/>
          <p:nvPr/>
        </p:nvGrpSpPr>
        <p:grpSpPr>
          <a:xfrm>
            <a:off x="6789598" y="4021935"/>
            <a:ext cx="517525" cy="515935"/>
            <a:chOff x="2296894" y="-3310276"/>
            <a:chExt cx="484187" cy="498475"/>
          </a:xfrm>
        </p:grpSpPr>
        <p:sp>
          <p:nvSpPr>
            <p:cNvPr id="118" name="Freeform 172"/>
            <p:cNvSpPr>
              <a:spLocks/>
            </p:cNvSpPr>
            <p:nvPr/>
          </p:nvSpPr>
          <p:spPr bwMode="auto">
            <a:xfrm>
              <a:off x="2514382" y="-3142001"/>
              <a:ext cx="82550" cy="65088"/>
            </a:xfrm>
            <a:custGeom>
              <a:avLst/>
              <a:gdLst>
                <a:gd name="T0" fmla="*/ 110 w 110"/>
                <a:gd name="T1" fmla="*/ 76 h 87"/>
                <a:gd name="T2" fmla="*/ 99 w 110"/>
                <a:gd name="T3" fmla="*/ 87 h 87"/>
                <a:gd name="T4" fmla="*/ 11 w 110"/>
                <a:gd name="T5" fmla="*/ 87 h 87"/>
                <a:gd name="T6" fmla="*/ 0 w 110"/>
                <a:gd name="T7" fmla="*/ 76 h 87"/>
                <a:gd name="T8" fmla="*/ 0 w 110"/>
                <a:gd name="T9" fmla="*/ 11 h 87"/>
                <a:gd name="T10" fmla="*/ 11 w 110"/>
                <a:gd name="T11" fmla="*/ 0 h 87"/>
                <a:gd name="T12" fmla="*/ 99 w 110"/>
                <a:gd name="T13" fmla="*/ 0 h 87"/>
                <a:gd name="T14" fmla="*/ 110 w 110"/>
                <a:gd name="T15" fmla="*/ 11 h 87"/>
                <a:gd name="T16" fmla="*/ 110 w 110"/>
                <a:gd name="T17" fmla="*/ 7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87">
                  <a:moveTo>
                    <a:pt x="110" y="76"/>
                  </a:moveTo>
                  <a:cubicBezTo>
                    <a:pt x="110" y="82"/>
                    <a:pt x="105" y="87"/>
                    <a:pt x="99" y="87"/>
                  </a:cubicBezTo>
                  <a:lnTo>
                    <a:pt x="11" y="87"/>
                  </a:lnTo>
                  <a:cubicBezTo>
                    <a:pt x="5" y="87"/>
                    <a:pt x="0" y="82"/>
                    <a:pt x="0" y="76"/>
                  </a:cubicBezTo>
                  <a:lnTo>
                    <a:pt x="0" y="11"/>
                  </a:lnTo>
                  <a:cubicBezTo>
                    <a:pt x="0" y="5"/>
                    <a:pt x="5" y="0"/>
                    <a:pt x="11" y="0"/>
                  </a:cubicBezTo>
                  <a:lnTo>
                    <a:pt x="99" y="0"/>
                  </a:lnTo>
                  <a:cubicBezTo>
                    <a:pt x="105" y="0"/>
                    <a:pt x="110" y="5"/>
                    <a:pt x="110" y="11"/>
                  </a:cubicBezTo>
                  <a:lnTo>
                    <a:pt x="110" y="76"/>
                  </a:ln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 173"/>
            <p:cNvSpPr>
              <a:spLocks/>
            </p:cNvSpPr>
            <p:nvPr/>
          </p:nvSpPr>
          <p:spPr bwMode="auto">
            <a:xfrm>
              <a:off x="2631857" y="-3092789"/>
              <a:ext cx="80962" cy="66675"/>
            </a:xfrm>
            <a:custGeom>
              <a:avLst/>
              <a:gdLst>
                <a:gd name="T0" fmla="*/ 109 w 110"/>
                <a:gd name="T1" fmla="*/ 76 h 88"/>
                <a:gd name="T2" fmla="*/ 97 w 110"/>
                <a:gd name="T3" fmla="*/ 88 h 88"/>
                <a:gd name="T4" fmla="*/ 12 w 110"/>
                <a:gd name="T5" fmla="*/ 88 h 88"/>
                <a:gd name="T6" fmla="*/ 0 w 110"/>
                <a:gd name="T7" fmla="*/ 76 h 88"/>
                <a:gd name="T8" fmla="*/ 0 w 110"/>
                <a:gd name="T9" fmla="*/ 12 h 88"/>
                <a:gd name="T10" fmla="*/ 12 w 110"/>
                <a:gd name="T11" fmla="*/ 0 h 88"/>
                <a:gd name="T12" fmla="*/ 99 w 110"/>
                <a:gd name="T13" fmla="*/ 0 h 88"/>
                <a:gd name="T14" fmla="*/ 110 w 110"/>
                <a:gd name="T15" fmla="*/ 12 h 88"/>
                <a:gd name="T16" fmla="*/ 110 w 110"/>
                <a:gd name="T17" fmla="*/ 76 h 88"/>
                <a:gd name="T18" fmla="*/ 109 w 110"/>
                <a:gd name="T19" fmla="*/ 7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88">
                  <a:moveTo>
                    <a:pt x="109" y="76"/>
                  </a:moveTo>
                  <a:cubicBezTo>
                    <a:pt x="109" y="83"/>
                    <a:pt x="104" y="88"/>
                    <a:pt x="97" y="88"/>
                  </a:cubicBezTo>
                  <a:lnTo>
                    <a:pt x="12" y="88"/>
                  </a:lnTo>
                  <a:cubicBezTo>
                    <a:pt x="5" y="88"/>
                    <a:pt x="0" y="83"/>
                    <a:pt x="0" y="76"/>
                  </a:cubicBezTo>
                  <a:lnTo>
                    <a:pt x="0" y="12"/>
                  </a:lnTo>
                  <a:cubicBezTo>
                    <a:pt x="0" y="5"/>
                    <a:pt x="5" y="0"/>
                    <a:pt x="12" y="0"/>
                  </a:cubicBezTo>
                  <a:lnTo>
                    <a:pt x="99" y="0"/>
                  </a:lnTo>
                  <a:cubicBezTo>
                    <a:pt x="106" y="0"/>
                    <a:pt x="110" y="5"/>
                    <a:pt x="110" y="12"/>
                  </a:cubicBezTo>
                  <a:lnTo>
                    <a:pt x="110" y="76"/>
                  </a:lnTo>
                  <a:lnTo>
                    <a:pt x="109" y="76"/>
                  </a:ln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 174"/>
            <p:cNvSpPr>
              <a:spLocks/>
            </p:cNvSpPr>
            <p:nvPr/>
          </p:nvSpPr>
          <p:spPr bwMode="auto">
            <a:xfrm>
              <a:off x="2514382" y="-3041989"/>
              <a:ext cx="82550" cy="65088"/>
            </a:xfrm>
            <a:custGeom>
              <a:avLst/>
              <a:gdLst>
                <a:gd name="T0" fmla="*/ 110 w 110"/>
                <a:gd name="T1" fmla="*/ 76 h 87"/>
                <a:gd name="T2" fmla="*/ 99 w 110"/>
                <a:gd name="T3" fmla="*/ 87 h 87"/>
                <a:gd name="T4" fmla="*/ 11 w 110"/>
                <a:gd name="T5" fmla="*/ 87 h 87"/>
                <a:gd name="T6" fmla="*/ 0 w 110"/>
                <a:gd name="T7" fmla="*/ 76 h 87"/>
                <a:gd name="T8" fmla="*/ 0 w 110"/>
                <a:gd name="T9" fmla="*/ 12 h 87"/>
                <a:gd name="T10" fmla="*/ 11 w 110"/>
                <a:gd name="T11" fmla="*/ 0 h 87"/>
                <a:gd name="T12" fmla="*/ 99 w 110"/>
                <a:gd name="T13" fmla="*/ 0 h 87"/>
                <a:gd name="T14" fmla="*/ 110 w 110"/>
                <a:gd name="T15" fmla="*/ 12 h 87"/>
                <a:gd name="T16" fmla="*/ 110 w 110"/>
                <a:gd name="T17" fmla="*/ 7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87">
                  <a:moveTo>
                    <a:pt x="110" y="76"/>
                  </a:moveTo>
                  <a:cubicBezTo>
                    <a:pt x="110" y="82"/>
                    <a:pt x="105" y="87"/>
                    <a:pt x="99" y="87"/>
                  </a:cubicBezTo>
                  <a:lnTo>
                    <a:pt x="11" y="87"/>
                  </a:lnTo>
                  <a:cubicBezTo>
                    <a:pt x="5" y="87"/>
                    <a:pt x="0" y="82"/>
                    <a:pt x="0" y="76"/>
                  </a:cubicBezTo>
                  <a:lnTo>
                    <a:pt x="0" y="12"/>
                  </a:lnTo>
                  <a:cubicBezTo>
                    <a:pt x="0" y="5"/>
                    <a:pt x="5" y="0"/>
                    <a:pt x="11" y="0"/>
                  </a:cubicBezTo>
                  <a:lnTo>
                    <a:pt x="99" y="0"/>
                  </a:lnTo>
                  <a:cubicBezTo>
                    <a:pt x="105" y="0"/>
                    <a:pt x="110" y="5"/>
                    <a:pt x="110" y="12"/>
                  </a:cubicBezTo>
                  <a:lnTo>
                    <a:pt x="110" y="76"/>
                  </a:ln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 175"/>
            <p:cNvSpPr>
              <a:spLocks/>
            </p:cNvSpPr>
            <p:nvPr/>
          </p:nvSpPr>
          <p:spPr bwMode="auto">
            <a:xfrm>
              <a:off x="2396907" y="-3194389"/>
              <a:ext cx="84137" cy="66675"/>
            </a:xfrm>
            <a:custGeom>
              <a:avLst/>
              <a:gdLst>
                <a:gd name="T0" fmla="*/ 112 w 112"/>
                <a:gd name="T1" fmla="*/ 79 h 91"/>
                <a:gd name="T2" fmla="*/ 100 w 112"/>
                <a:gd name="T3" fmla="*/ 91 h 91"/>
                <a:gd name="T4" fmla="*/ 11 w 112"/>
                <a:gd name="T5" fmla="*/ 91 h 91"/>
                <a:gd name="T6" fmla="*/ 0 w 112"/>
                <a:gd name="T7" fmla="*/ 79 h 91"/>
                <a:gd name="T8" fmla="*/ 0 w 112"/>
                <a:gd name="T9" fmla="*/ 12 h 91"/>
                <a:gd name="T10" fmla="*/ 11 w 112"/>
                <a:gd name="T11" fmla="*/ 0 h 91"/>
                <a:gd name="T12" fmla="*/ 98 w 112"/>
                <a:gd name="T13" fmla="*/ 0 h 91"/>
                <a:gd name="T14" fmla="*/ 112 w 112"/>
                <a:gd name="T15" fmla="*/ 12 h 91"/>
                <a:gd name="T16" fmla="*/ 112 w 112"/>
                <a:gd name="T17" fmla="*/ 7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91">
                  <a:moveTo>
                    <a:pt x="112" y="79"/>
                  </a:moveTo>
                  <a:cubicBezTo>
                    <a:pt x="112" y="86"/>
                    <a:pt x="107" y="91"/>
                    <a:pt x="100" y="91"/>
                  </a:cubicBezTo>
                  <a:lnTo>
                    <a:pt x="11" y="91"/>
                  </a:lnTo>
                  <a:cubicBezTo>
                    <a:pt x="4" y="91"/>
                    <a:pt x="0" y="86"/>
                    <a:pt x="0" y="79"/>
                  </a:cubicBezTo>
                  <a:lnTo>
                    <a:pt x="0" y="12"/>
                  </a:lnTo>
                  <a:cubicBezTo>
                    <a:pt x="0" y="5"/>
                    <a:pt x="4" y="0"/>
                    <a:pt x="11" y="0"/>
                  </a:cubicBezTo>
                  <a:lnTo>
                    <a:pt x="98" y="0"/>
                  </a:lnTo>
                  <a:cubicBezTo>
                    <a:pt x="107" y="0"/>
                    <a:pt x="112" y="5"/>
                    <a:pt x="112" y="12"/>
                  </a:cubicBezTo>
                  <a:lnTo>
                    <a:pt x="112" y="79"/>
                  </a:ln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 176"/>
            <p:cNvSpPr>
              <a:spLocks/>
            </p:cNvSpPr>
            <p:nvPr/>
          </p:nvSpPr>
          <p:spPr bwMode="auto">
            <a:xfrm>
              <a:off x="2296894" y="-3310276"/>
              <a:ext cx="482600" cy="117475"/>
            </a:xfrm>
            <a:custGeom>
              <a:avLst/>
              <a:gdLst>
                <a:gd name="T0" fmla="*/ 640 w 651"/>
                <a:gd name="T1" fmla="*/ 0 h 157"/>
                <a:gd name="T2" fmla="*/ 12 w 651"/>
                <a:gd name="T3" fmla="*/ 0 h 157"/>
                <a:gd name="T4" fmla="*/ 0 w 651"/>
                <a:gd name="T5" fmla="*/ 12 h 157"/>
                <a:gd name="T6" fmla="*/ 0 w 651"/>
                <a:gd name="T7" fmla="*/ 145 h 157"/>
                <a:gd name="T8" fmla="*/ 12 w 651"/>
                <a:gd name="T9" fmla="*/ 157 h 157"/>
                <a:gd name="T10" fmla="*/ 79 w 651"/>
                <a:gd name="T11" fmla="*/ 157 h 157"/>
                <a:gd name="T12" fmla="*/ 91 w 651"/>
                <a:gd name="T13" fmla="*/ 145 h 157"/>
                <a:gd name="T14" fmla="*/ 91 w 651"/>
                <a:gd name="T15" fmla="*/ 89 h 157"/>
                <a:gd name="T16" fmla="*/ 561 w 651"/>
                <a:gd name="T17" fmla="*/ 89 h 157"/>
                <a:gd name="T18" fmla="*/ 561 w 651"/>
                <a:gd name="T19" fmla="*/ 145 h 157"/>
                <a:gd name="T20" fmla="*/ 574 w 651"/>
                <a:gd name="T21" fmla="*/ 157 h 157"/>
                <a:gd name="T22" fmla="*/ 638 w 651"/>
                <a:gd name="T23" fmla="*/ 157 h 157"/>
                <a:gd name="T24" fmla="*/ 650 w 651"/>
                <a:gd name="T25" fmla="*/ 145 h 157"/>
                <a:gd name="T26" fmla="*/ 650 w 651"/>
                <a:gd name="T27" fmla="*/ 12 h 157"/>
                <a:gd name="T28" fmla="*/ 640 w 651"/>
                <a:gd name="T2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1" h="157">
                  <a:moveTo>
                    <a:pt x="640" y="0"/>
                  </a:moveTo>
                  <a:lnTo>
                    <a:pt x="12" y="0"/>
                  </a:lnTo>
                  <a:cubicBezTo>
                    <a:pt x="5" y="0"/>
                    <a:pt x="0" y="5"/>
                    <a:pt x="0" y="12"/>
                  </a:cubicBezTo>
                  <a:lnTo>
                    <a:pt x="0" y="145"/>
                  </a:lnTo>
                  <a:cubicBezTo>
                    <a:pt x="0" y="152"/>
                    <a:pt x="5" y="157"/>
                    <a:pt x="12" y="157"/>
                  </a:cubicBezTo>
                  <a:lnTo>
                    <a:pt x="79" y="157"/>
                  </a:lnTo>
                  <a:cubicBezTo>
                    <a:pt x="86" y="157"/>
                    <a:pt x="91" y="152"/>
                    <a:pt x="91" y="145"/>
                  </a:cubicBezTo>
                  <a:lnTo>
                    <a:pt x="91" y="89"/>
                  </a:lnTo>
                  <a:lnTo>
                    <a:pt x="561" y="89"/>
                  </a:lnTo>
                  <a:lnTo>
                    <a:pt x="561" y="145"/>
                  </a:lnTo>
                  <a:cubicBezTo>
                    <a:pt x="561" y="152"/>
                    <a:pt x="566" y="157"/>
                    <a:pt x="574" y="157"/>
                  </a:cubicBezTo>
                  <a:lnTo>
                    <a:pt x="638" y="157"/>
                  </a:lnTo>
                  <a:cubicBezTo>
                    <a:pt x="645" y="157"/>
                    <a:pt x="650" y="152"/>
                    <a:pt x="650" y="145"/>
                  </a:cubicBezTo>
                  <a:lnTo>
                    <a:pt x="650" y="12"/>
                  </a:lnTo>
                  <a:cubicBezTo>
                    <a:pt x="651" y="5"/>
                    <a:pt x="647" y="0"/>
                    <a:pt x="640" y="0"/>
                  </a:cubicBez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reeform 177"/>
            <p:cNvSpPr>
              <a:spLocks/>
            </p:cNvSpPr>
            <p:nvPr/>
          </p:nvSpPr>
          <p:spPr bwMode="auto">
            <a:xfrm>
              <a:off x="2300069" y="-2927689"/>
              <a:ext cx="481012" cy="115888"/>
            </a:xfrm>
            <a:custGeom>
              <a:avLst/>
              <a:gdLst>
                <a:gd name="T0" fmla="*/ 636 w 649"/>
                <a:gd name="T1" fmla="*/ 2 h 157"/>
                <a:gd name="T2" fmla="*/ 572 w 649"/>
                <a:gd name="T3" fmla="*/ 2 h 157"/>
                <a:gd name="T4" fmla="*/ 560 w 649"/>
                <a:gd name="T5" fmla="*/ 14 h 157"/>
                <a:gd name="T6" fmla="*/ 560 w 649"/>
                <a:gd name="T7" fmla="*/ 68 h 157"/>
                <a:gd name="T8" fmla="*/ 89 w 649"/>
                <a:gd name="T9" fmla="*/ 68 h 157"/>
                <a:gd name="T10" fmla="*/ 89 w 649"/>
                <a:gd name="T11" fmla="*/ 12 h 157"/>
                <a:gd name="T12" fmla="*/ 75 w 649"/>
                <a:gd name="T13" fmla="*/ 0 h 157"/>
                <a:gd name="T14" fmla="*/ 11 w 649"/>
                <a:gd name="T15" fmla="*/ 0 h 157"/>
                <a:gd name="T16" fmla="*/ 0 w 649"/>
                <a:gd name="T17" fmla="*/ 14 h 157"/>
                <a:gd name="T18" fmla="*/ 0 w 649"/>
                <a:gd name="T19" fmla="*/ 145 h 157"/>
                <a:gd name="T20" fmla="*/ 11 w 649"/>
                <a:gd name="T21" fmla="*/ 157 h 157"/>
                <a:gd name="T22" fmla="*/ 638 w 649"/>
                <a:gd name="T23" fmla="*/ 157 h 157"/>
                <a:gd name="T24" fmla="*/ 649 w 649"/>
                <a:gd name="T25" fmla="*/ 145 h 157"/>
                <a:gd name="T26" fmla="*/ 649 w 649"/>
                <a:gd name="T27" fmla="*/ 14 h 157"/>
                <a:gd name="T28" fmla="*/ 636 w 649"/>
                <a:gd name="T29" fmla="*/ 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9" h="157">
                  <a:moveTo>
                    <a:pt x="636" y="2"/>
                  </a:moveTo>
                  <a:lnTo>
                    <a:pt x="572" y="2"/>
                  </a:lnTo>
                  <a:cubicBezTo>
                    <a:pt x="565" y="2"/>
                    <a:pt x="560" y="7"/>
                    <a:pt x="560" y="14"/>
                  </a:cubicBezTo>
                  <a:lnTo>
                    <a:pt x="560" y="68"/>
                  </a:lnTo>
                  <a:lnTo>
                    <a:pt x="89" y="68"/>
                  </a:lnTo>
                  <a:lnTo>
                    <a:pt x="89" y="12"/>
                  </a:lnTo>
                  <a:cubicBezTo>
                    <a:pt x="89" y="5"/>
                    <a:pt x="84" y="0"/>
                    <a:pt x="75" y="0"/>
                  </a:cubicBezTo>
                  <a:lnTo>
                    <a:pt x="11" y="0"/>
                  </a:lnTo>
                  <a:cubicBezTo>
                    <a:pt x="5" y="0"/>
                    <a:pt x="0" y="5"/>
                    <a:pt x="0" y="14"/>
                  </a:cubicBezTo>
                  <a:lnTo>
                    <a:pt x="0" y="145"/>
                  </a:lnTo>
                  <a:cubicBezTo>
                    <a:pt x="0" y="152"/>
                    <a:pt x="5" y="157"/>
                    <a:pt x="11" y="157"/>
                  </a:cubicBezTo>
                  <a:lnTo>
                    <a:pt x="638" y="157"/>
                  </a:lnTo>
                  <a:cubicBezTo>
                    <a:pt x="644" y="157"/>
                    <a:pt x="649" y="152"/>
                    <a:pt x="649" y="145"/>
                  </a:cubicBezTo>
                  <a:lnTo>
                    <a:pt x="649" y="14"/>
                  </a:lnTo>
                  <a:cubicBezTo>
                    <a:pt x="647" y="7"/>
                    <a:pt x="643" y="2"/>
                    <a:pt x="636" y="2"/>
                  </a:cubicBez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178"/>
            <p:cNvSpPr>
              <a:spLocks/>
            </p:cNvSpPr>
            <p:nvPr/>
          </p:nvSpPr>
          <p:spPr bwMode="auto">
            <a:xfrm>
              <a:off x="2398494" y="-3092789"/>
              <a:ext cx="82550" cy="65088"/>
            </a:xfrm>
            <a:custGeom>
              <a:avLst/>
              <a:gdLst>
                <a:gd name="T0" fmla="*/ 111 w 111"/>
                <a:gd name="T1" fmla="*/ 76 h 87"/>
                <a:gd name="T2" fmla="*/ 99 w 111"/>
                <a:gd name="T3" fmla="*/ 87 h 87"/>
                <a:gd name="T4" fmla="*/ 12 w 111"/>
                <a:gd name="T5" fmla="*/ 87 h 87"/>
                <a:gd name="T6" fmla="*/ 0 w 111"/>
                <a:gd name="T7" fmla="*/ 76 h 87"/>
                <a:gd name="T8" fmla="*/ 0 w 111"/>
                <a:gd name="T9" fmla="*/ 11 h 87"/>
                <a:gd name="T10" fmla="*/ 12 w 111"/>
                <a:gd name="T11" fmla="*/ 0 h 87"/>
                <a:gd name="T12" fmla="*/ 99 w 111"/>
                <a:gd name="T13" fmla="*/ 0 h 87"/>
                <a:gd name="T14" fmla="*/ 111 w 111"/>
                <a:gd name="T15" fmla="*/ 11 h 87"/>
                <a:gd name="T16" fmla="*/ 111 w 111"/>
                <a:gd name="T17" fmla="*/ 7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87">
                  <a:moveTo>
                    <a:pt x="111" y="76"/>
                  </a:moveTo>
                  <a:cubicBezTo>
                    <a:pt x="111" y="82"/>
                    <a:pt x="106" y="87"/>
                    <a:pt x="99" y="87"/>
                  </a:cubicBezTo>
                  <a:lnTo>
                    <a:pt x="12" y="87"/>
                  </a:lnTo>
                  <a:cubicBezTo>
                    <a:pt x="5" y="87"/>
                    <a:pt x="0" y="82"/>
                    <a:pt x="0" y="76"/>
                  </a:cubicBezTo>
                  <a:lnTo>
                    <a:pt x="0" y="11"/>
                  </a:lnTo>
                  <a:cubicBezTo>
                    <a:pt x="0" y="5"/>
                    <a:pt x="5" y="0"/>
                    <a:pt x="12" y="0"/>
                  </a:cubicBezTo>
                  <a:lnTo>
                    <a:pt x="99" y="0"/>
                  </a:lnTo>
                  <a:cubicBezTo>
                    <a:pt x="106" y="0"/>
                    <a:pt x="111" y="5"/>
                    <a:pt x="111" y="11"/>
                  </a:cubicBezTo>
                  <a:lnTo>
                    <a:pt x="111" y="76"/>
                  </a:ln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Freeform 179"/>
            <p:cNvSpPr>
              <a:spLocks/>
            </p:cNvSpPr>
            <p:nvPr/>
          </p:nvSpPr>
          <p:spPr bwMode="auto">
            <a:xfrm>
              <a:off x="2396907" y="-2992776"/>
              <a:ext cx="82550" cy="65088"/>
            </a:xfrm>
            <a:custGeom>
              <a:avLst/>
              <a:gdLst>
                <a:gd name="T0" fmla="*/ 110 w 110"/>
                <a:gd name="T1" fmla="*/ 76 h 87"/>
                <a:gd name="T2" fmla="*/ 98 w 110"/>
                <a:gd name="T3" fmla="*/ 87 h 87"/>
                <a:gd name="T4" fmla="*/ 11 w 110"/>
                <a:gd name="T5" fmla="*/ 87 h 87"/>
                <a:gd name="T6" fmla="*/ 0 w 110"/>
                <a:gd name="T7" fmla="*/ 76 h 87"/>
                <a:gd name="T8" fmla="*/ 0 w 110"/>
                <a:gd name="T9" fmla="*/ 12 h 87"/>
                <a:gd name="T10" fmla="*/ 11 w 110"/>
                <a:gd name="T11" fmla="*/ 0 h 87"/>
                <a:gd name="T12" fmla="*/ 98 w 110"/>
                <a:gd name="T13" fmla="*/ 0 h 87"/>
                <a:gd name="T14" fmla="*/ 110 w 110"/>
                <a:gd name="T15" fmla="*/ 12 h 87"/>
                <a:gd name="T16" fmla="*/ 110 w 110"/>
                <a:gd name="T17" fmla="*/ 7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87">
                  <a:moveTo>
                    <a:pt x="110" y="76"/>
                  </a:moveTo>
                  <a:cubicBezTo>
                    <a:pt x="110" y="82"/>
                    <a:pt x="105" y="87"/>
                    <a:pt x="98" y="87"/>
                  </a:cubicBezTo>
                  <a:lnTo>
                    <a:pt x="11" y="87"/>
                  </a:lnTo>
                  <a:cubicBezTo>
                    <a:pt x="4" y="87"/>
                    <a:pt x="0" y="82"/>
                    <a:pt x="0" y="76"/>
                  </a:cubicBezTo>
                  <a:lnTo>
                    <a:pt x="0" y="12"/>
                  </a:lnTo>
                  <a:cubicBezTo>
                    <a:pt x="0" y="5"/>
                    <a:pt x="4" y="0"/>
                    <a:pt x="11" y="0"/>
                  </a:cubicBezTo>
                  <a:lnTo>
                    <a:pt x="98" y="0"/>
                  </a:lnTo>
                  <a:cubicBezTo>
                    <a:pt x="105" y="0"/>
                    <a:pt x="110" y="5"/>
                    <a:pt x="110" y="12"/>
                  </a:cubicBezTo>
                  <a:lnTo>
                    <a:pt x="110" y="76"/>
                  </a:ln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Rectangle 180"/>
          <p:cNvSpPr>
            <a:spLocks noChangeArrowheads="1"/>
          </p:cNvSpPr>
          <p:nvPr/>
        </p:nvSpPr>
        <p:spPr bwMode="auto">
          <a:xfrm>
            <a:off x="6705170" y="4559363"/>
            <a:ext cx="64280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Event Hub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Line 181"/>
          <p:cNvSpPr>
            <a:spLocks noChangeShapeType="1"/>
          </p:cNvSpPr>
          <p:nvPr/>
        </p:nvSpPr>
        <p:spPr bwMode="auto">
          <a:xfrm>
            <a:off x="5114793" y="4271146"/>
            <a:ext cx="381000" cy="0"/>
          </a:xfrm>
          <a:prstGeom prst="line">
            <a:avLst/>
          </a:prstGeom>
          <a:noFill/>
          <a:ln w="23813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Freeform 182"/>
          <p:cNvSpPr>
            <a:spLocks/>
          </p:cNvSpPr>
          <p:nvPr/>
        </p:nvSpPr>
        <p:spPr bwMode="auto">
          <a:xfrm>
            <a:off x="5464044" y="4207646"/>
            <a:ext cx="128587" cy="127000"/>
          </a:xfrm>
          <a:custGeom>
            <a:avLst/>
            <a:gdLst>
              <a:gd name="T0" fmla="*/ 172 w 172"/>
              <a:gd name="T1" fmla="*/ 86 h 171"/>
              <a:gd name="T2" fmla="*/ 0 w 172"/>
              <a:gd name="T3" fmla="*/ 171 h 171"/>
              <a:gd name="T4" fmla="*/ 0 w 172"/>
              <a:gd name="T5" fmla="*/ 0 h 171"/>
              <a:gd name="T6" fmla="*/ 172 w 172"/>
              <a:gd name="T7" fmla="*/ 86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" h="171">
                <a:moveTo>
                  <a:pt x="172" y="86"/>
                </a:moveTo>
                <a:lnTo>
                  <a:pt x="0" y="171"/>
                </a:lnTo>
                <a:cubicBezTo>
                  <a:pt x="27" y="117"/>
                  <a:pt x="27" y="54"/>
                  <a:pt x="0" y="0"/>
                </a:cubicBezTo>
                <a:lnTo>
                  <a:pt x="172" y="86"/>
                </a:lnTo>
                <a:close/>
              </a:path>
            </a:pathLst>
          </a:custGeom>
          <a:solidFill>
            <a:srgbClr val="0070C0"/>
          </a:solidFill>
          <a:ln w="0">
            <a:solidFill>
              <a:srgbClr val="0070C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8" name="Group 164"/>
          <p:cNvGrpSpPr/>
          <p:nvPr/>
        </p:nvGrpSpPr>
        <p:grpSpPr>
          <a:xfrm>
            <a:off x="6810244" y="3182123"/>
            <a:ext cx="458787" cy="398463"/>
            <a:chOff x="2317532" y="-4150064"/>
            <a:chExt cx="458787" cy="398463"/>
          </a:xfrm>
        </p:grpSpPr>
        <p:sp>
          <p:nvSpPr>
            <p:cNvPr id="114" name="Freeform 185"/>
            <p:cNvSpPr>
              <a:spLocks noEditPoints="1"/>
            </p:cNvSpPr>
            <p:nvPr/>
          </p:nvSpPr>
          <p:spPr bwMode="auto">
            <a:xfrm>
              <a:off x="2317532" y="-4150064"/>
              <a:ext cx="458787" cy="398463"/>
            </a:xfrm>
            <a:custGeom>
              <a:avLst/>
              <a:gdLst>
                <a:gd name="T0" fmla="*/ 463 w 617"/>
                <a:gd name="T1" fmla="*/ 0 h 534"/>
                <a:gd name="T2" fmla="*/ 154 w 617"/>
                <a:gd name="T3" fmla="*/ 0 h 534"/>
                <a:gd name="T4" fmla="*/ 0 w 617"/>
                <a:gd name="T5" fmla="*/ 267 h 534"/>
                <a:gd name="T6" fmla="*/ 154 w 617"/>
                <a:gd name="T7" fmla="*/ 534 h 534"/>
                <a:gd name="T8" fmla="*/ 463 w 617"/>
                <a:gd name="T9" fmla="*/ 534 h 534"/>
                <a:gd name="T10" fmla="*/ 617 w 617"/>
                <a:gd name="T11" fmla="*/ 267 h 534"/>
                <a:gd name="T12" fmla="*/ 463 w 617"/>
                <a:gd name="T13" fmla="*/ 0 h 534"/>
                <a:gd name="T14" fmla="*/ 464 w 617"/>
                <a:gd name="T15" fmla="*/ 386 h 534"/>
                <a:gd name="T16" fmla="*/ 422 w 617"/>
                <a:gd name="T17" fmla="*/ 428 h 534"/>
                <a:gd name="T18" fmla="*/ 195 w 617"/>
                <a:gd name="T19" fmla="*/ 428 h 534"/>
                <a:gd name="T20" fmla="*/ 154 w 617"/>
                <a:gd name="T21" fmla="*/ 386 h 534"/>
                <a:gd name="T22" fmla="*/ 154 w 617"/>
                <a:gd name="T23" fmla="*/ 147 h 534"/>
                <a:gd name="T24" fmla="*/ 195 w 617"/>
                <a:gd name="T25" fmla="*/ 106 h 534"/>
                <a:gd name="T26" fmla="*/ 363 w 617"/>
                <a:gd name="T27" fmla="*/ 106 h 534"/>
                <a:gd name="T28" fmla="*/ 395 w 617"/>
                <a:gd name="T29" fmla="*/ 106 h 534"/>
                <a:gd name="T30" fmla="*/ 399 w 617"/>
                <a:gd name="T31" fmla="*/ 106 h 534"/>
                <a:gd name="T32" fmla="*/ 464 w 617"/>
                <a:gd name="T33" fmla="*/ 169 h 534"/>
                <a:gd name="T34" fmla="*/ 464 w 617"/>
                <a:gd name="T35" fmla="*/ 386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7" h="534">
                  <a:moveTo>
                    <a:pt x="463" y="0"/>
                  </a:moveTo>
                  <a:lnTo>
                    <a:pt x="154" y="0"/>
                  </a:lnTo>
                  <a:lnTo>
                    <a:pt x="0" y="267"/>
                  </a:lnTo>
                  <a:lnTo>
                    <a:pt x="154" y="534"/>
                  </a:lnTo>
                  <a:lnTo>
                    <a:pt x="463" y="534"/>
                  </a:lnTo>
                  <a:lnTo>
                    <a:pt x="617" y="267"/>
                  </a:lnTo>
                  <a:lnTo>
                    <a:pt x="463" y="0"/>
                  </a:lnTo>
                  <a:close/>
                  <a:moveTo>
                    <a:pt x="464" y="386"/>
                  </a:moveTo>
                  <a:cubicBezTo>
                    <a:pt x="464" y="409"/>
                    <a:pt x="445" y="428"/>
                    <a:pt x="422" y="428"/>
                  </a:cubicBezTo>
                  <a:lnTo>
                    <a:pt x="195" y="428"/>
                  </a:lnTo>
                  <a:cubicBezTo>
                    <a:pt x="172" y="428"/>
                    <a:pt x="154" y="409"/>
                    <a:pt x="154" y="386"/>
                  </a:cubicBezTo>
                  <a:lnTo>
                    <a:pt x="154" y="147"/>
                  </a:lnTo>
                  <a:cubicBezTo>
                    <a:pt x="154" y="124"/>
                    <a:pt x="172" y="106"/>
                    <a:pt x="195" y="106"/>
                  </a:cubicBezTo>
                  <a:lnTo>
                    <a:pt x="363" y="106"/>
                  </a:lnTo>
                  <a:cubicBezTo>
                    <a:pt x="380" y="106"/>
                    <a:pt x="395" y="106"/>
                    <a:pt x="395" y="106"/>
                  </a:cubicBezTo>
                  <a:lnTo>
                    <a:pt x="399" y="106"/>
                  </a:lnTo>
                  <a:lnTo>
                    <a:pt x="464" y="169"/>
                  </a:lnTo>
                  <a:lnTo>
                    <a:pt x="464" y="386"/>
                  </a:lnTo>
                  <a:close/>
                </a:path>
              </a:pathLst>
            </a:custGeom>
            <a:solidFill>
              <a:srgbClr val="0078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Freeform 186"/>
            <p:cNvSpPr>
              <a:spLocks/>
            </p:cNvSpPr>
            <p:nvPr/>
          </p:nvSpPr>
          <p:spPr bwMode="auto">
            <a:xfrm>
              <a:off x="2509619" y="-3927814"/>
              <a:ext cx="20637" cy="47625"/>
            </a:xfrm>
            <a:custGeom>
              <a:avLst/>
              <a:gdLst>
                <a:gd name="T0" fmla="*/ 27 w 28"/>
                <a:gd name="T1" fmla="*/ 13 h 64"/>
                <a:gd name="T2" fmla="*/ 25 w 28"/>
                <a:gd name="T3" fmla="*/ 6 h 64"/>
                <a:gd name="T4" fmla="*/ 22 w 28"/>
                <a:gd name="T5" fmla="*/ 2 h 64"/>
                <a:gd name="T6" fmla="*/ 19 w 28"/>
                <a:gd name="T7" fmla="*/ 0 h 64"/>
                <a:gd name="T8" fmla="*/ 14 w 28"/>
                <a:gd name="T9" fmla="*/ 0 h 64"/>
                <a:gd name="T10" fmla="*/ 7 w 28"/>
                <a:gd name="T11" fmla="*/ 2 h 64"/>
                <a:gd name="T12" fmla="*/ 3 w 28"/>
                <a:gd name="T13" fmla="*/ 8 h 64"/>
                <a:gd name="T14" fmla="*/ 1 w 28"/>
                <a:gd name="T15" fmla="*/ 18 h 64"/>
                <a:gd name="T16" fmla="*/ 0 w 28"/>
                <a:gd name="T17" fmla="*/ 32 h 64"/>
                <a:gd name="T18" fmla="*/ 1 w 28"/>
                <a:gd name="T19" fmla="*/ 48 h 64"/>
                <a:gd name="T20" fmla="*/ 3 w 28"/>
                <a:gd name="T21" fmla="*/ 58 h 64"/>
                <a:gd name="T22" fmla="*/ 8 w 28"/>
                <a:gd name="T23" fmla="*/ 63 h 64"/>
                <a:gd name="T24" fmla="*/ 14 w 28"/>
                <a:gd name="T25" fmla="*/ 64 h 64"/>
                <a:gd name="T26" fmla="*/ 19 w 28"/>
                <a:gd name="T27" fmla="*/ 64 h 64"/>
                <a:gd name="T28" fmla="*/ 22 w 28"/>
                <a:gd name="T29" fmla="*/ 61 h 64"/>
                <a:gd name="T30" fmla="*/ 25 w 28"/>
                <a:gd name="T31" fmla="*/ 57 h 64"/>
                <a:gd name="T32" fmla="*/ 27 w 28"/>
                <a:gd name="T33" fmla="*/ 50 h 64"/>
                <a:gd name="T34" fmla="*/ 28 w 28"/>
                <a:gd name="T35" fmla="*/ 42 h 64"/>
                <a:gd name="T36" fmla="*/ 28 w 28"/>
                <a:gd name="T37" fmla="*/ 33 h 64"/>
                <a:gd name="T38" fmla="*/ 28 w 28"/>
                <a:gd name="T39" fmla="*/ 21 h 64"/>
                <a:gd name="T40" fmla="*/ 27 w 28"/>
                <a:gd name="T41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64">
                  <a:moveTo>
                    <a:pt x="27" y="13"/>
                  </a:moveTo>
                  <a:cubicBezTo>
                    <a:pt x="26" y="10"/>
                    <a:pt x="25" y="8"/>
                    <a:pt x="25" y="6"/>
                  </a:cubicBezTo>
                  <a:cubicBezTo>
                    <a:pt x="24" y="5"/>
                    <a:pt x="23" y="3"/>
                    <a:pt x="22" y="2"/>
                  </a:cubicBezTo>
                  <a:cubicBezTo>
                    <a:pt x="21" y="1"/>
                    <a:pt x="20" y="1"/>
                    <a:pt x="19" y="0"/>
                  </a:cubicBezTo>
                  <a:cubicBezTo>
                    <a:pt x="17" y="0"/>
                    <a:pt x="16" y="0"/>
                    <a:pt x="14" y="0"/>
                  </a:cubicBezTo>
                  <a:cubicBezTo>
                    <a:pt x="12" y="0"/>
                    <a:pt x="9" y="0"/>
                    <a:pt x="7" y="2"/>
                  </a:cubicBezTo>
                  <a:cubicBezTo>
                    <a:pt x="6" y="3"/>
                    <a:pt x="4" y="5"/>
                    <a:pt x="3" y="8"/>
                  </a:cubicBezTo>
                  <a:cubicBezTo>
                    <a:pt x="2" y="10"/>
                    <a:pt x="1" y="14"/>
                    <a:pt x="1" y="18"/>
                  </a:cubicBezTo>
                  <a:cubicBezTo>
                    <a:pt x="1" y="22"/>
                    <a:pt x="0" y="26"/>
                    <a:pt x="0" y="32"/>
                  </a:cubicBezTo>
                  <a:cubicBezTo>
                    <a:pt x="0" y="38"/>
                    <a:pt x="1" y="43"/>
                    <a:pt x="1" y="48"/>
                  </a:cubicBezTo>
                  <a:cubicBezTo>
                    <a:pt x="2" y="52"/>
                    <a:pt x="2" y="55"/>
                    <a:pt x="3" y="58"/>
                  </a:cubicBezTo>
                  <a:cubicBezTo>
                    <a:pt x="5" y="60"/>
                    <a:pt x="6" y="62"/>
                    <a:pt x="8" y="63"/>
                  </a:cubicBezTo>
                  <a:cubicBezTo>
                    <a:pt x="9" y="64"/>
                    <a:pt x="12" y="64"/>
                    <a:pt x="14" y="64"/>
                  </a:cubicBezTo>
                  <a:cubicBezTo>
                    <a:pt x="16" y="64"/>
                    <a:pt x="17" y="64"/>
                    <a:pt x="19" y="64"/>
                  </a:cubicBezTo>
                  <a:cubicBezTo>
                    <a:pt x="20" y="63"/>
                    <a:pt x="21" y="62"/>
                    <a:pt x="22" y="61"/>
                  </a:cubicBezTo>
                  <a:cubicBezTo>
                    <a:pt x="24" y="60"/>
                    <a:pt x="24" y="58"/>
                    <a:pt x="25" y="57"/>
                  </a:cubicBezTo>
                  <a:cubicBezTo>
                    <a:pt x="26" y="55"/>
                    <a:pt x="26" y="53"/>
                    <a:pt x="27" y="50"/>
                  </a:cubicBezTo>
                  <a:cubicBezTo>
                    <a:pt x="27" y="48"/>
                    <a:pt x="28" y="45"/>
                    <a:pt x="28" y="42"/>
                  </a:cubicBezTo>
                  <a:cubicBezTo>
                    <a:pt x="28" y="39"/>
                    <a:pt x="28" y="36"/>
                    <a:pt x="28" y="33"/>
                  </a:cubicBezTo>
                  <a:cubicBezTo>
                    <a:pt x="28" y="28"/>
                    <a:pt x="28" y="25"/>
                    <a:pt x="28" y="21"/>
                  </a:cubicBezTo>
                  <a:cubicBezTo>
                    <a:pt x="27" y="18"/>
                    <a:pt x="27" y="15"/>
                    <a:pt x="27" y="13"/>
                  </a:cubicBezTo>
                </a:path>
              </a:pathLst>
            </a:custGeom>
            <a:solidFill>
              <a:srgbClr val="0078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Freeform 187"/>
            <p:cNvSpPr>
              <a:spLocks/>
            </p:cNvSpPr>
            <p:nvPr/>
          </p:nvSpPr>
          <p:spPr bwMode="auto">
            <a:xfrm>
              <a:off x="2563594" y="-4021476"/>
              <a:ext cx="20637" cy="47625"/>
            </a:xfrm>
            <a:custGeom>
              <a:avLst/>
              <a:gdLst>
                <a:gd name="T0" fmla="*/ 26 w 28"/>
                <a:gd name="T1" fmla="*/ 13 h 65"/>
                <a:gd name="T2" fmla="*/ 25 w 28"/>
                <a:gd name="T3" fmla="*/ 7 h 65"/>
                <a:gd name="T4" fmla="*/ 22 w 28"/>
                <a:gd name="T5" fmla="*/ 3 h 65"/>
                <a:gd name="T6" fmla="*/ 18 w 28"/>
                <a:gd name="T7" fmla="*/ 1 h 65"/>
                <a:gd name="T8" fmla="*/ 14 w 28"/>
                <a:gd name="T9" fmla="*/ 0 h 65"/>
                <a:gd name="T10" fmla="*/ 7 w 28"/>
                <a:gd name="T11" fmla="*/ 2 h 65"/>
                <a:gd name="T12" fmla="*/ 3 w 28"/>
                <a:gd name="T13" fmla="*/ 8 h 65"/>
                <a:gd name="T14" fmla="*/ 1 w 28"/>
                <a:gd name="T15" fmla="*/ 18 h 65"/>
                <a:gd name="T16" fmla="*/ 0 w 28"/>
                <a:gd name="T17" fmla="*/ 32 h 65"/>
                <a:gd name="T18" fmla="*/ 1 w 28"/>
                <a:gd name="T19" fmla="*/ 48 h 65"/>
                <a:gd name="T20" fmla="*/ 3 w 28"/>
                <a:gd name="T21" fmla="*/ 58 h 65"/>
                <a:gd name="T22" fmla="*/ 8 w 28"/>
                <a:gd name="T23" fmla="*/ 63 h 65"/>
                <a:gd name="T24" fmla="*/ 14 w 28"/>
                <a:gd name="T25" fmla="*/ 65 h 65"/>
                <a:gd name="T26" fmla="*/ 19 w 28"/>
                <a:gd name="T27" fmla="*/ 64 h 65"/>
                <a:gd name="T28" fmla="*/ 22 w 28"/>
                <a:gd name="T29" fmla="*/ 61 h 65"/>
                <a:gd name="T30" fmla="*/ 25 w 28"/>
                <a:gd name="T31" fmla="*/ 57 h 65"/>
                <a:gd name="T32" fmla="*/ 27 w 28"/>
                <a:gd name="T33" fmla="*/ 51 h 65"/>
                <a:gd name="T34" fmla="*/ 28 w 28"/>
                <a:gd name="T35" fmla="*/ 43 h 65"/>
                <a:gd name="T36" fmla="*/ 28 w 28"/>
                <a:gd name="T37" fmla="*/ 33 h 65"/>
                <a:gd name="T38" fmla="*/ 27 w 28"/>
                <a:gd name="T39" fmla="*/ 22 h 65"/>
                <a:gd name="T40" fmla="*/ 26 w 28"/>
                <a:gd name="T41" fmla="*/ 1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65">
                  <a:moveTo>
                    <a:pt x="26" y="13"/>
                  </a:moveTo>
                  <a:cubicBezTo>
                    <a:pt x="26" y="11"/>
                    <a:pt x="25" y="9"/>
                    <a:pt x="25" y="7"/>
                  </a:cubicBezTo>
                  <a:cubicBezTo>
                    <a:pt x="24" y="5"/>
                    <a:pt x="23" y="4"/>
                    <a:pt x="22" y="3"/>
                  </a:cubicBezTo>
                  <a:cubicBezTo>
                    <a:pt x="21" y="2"/>
                    <a:pt x="20" y="1"/>
                    <a:pt x="18" y="1"/>
                  </a:cubicBezTo>
                  <a:cubicBezTo>
                    <a:pt x="17" y="0"/>
                    <a:pt x="16" y="0"/>
                    <a:pt x="14" y="0"/>
                  </a:cubicBezTo>
                  <a:cubicBezTo>
                    <a:pt x="11" y="0"/>
                    <a:pt x="9" y="1"/>
                    <a:pt x="7" y="2"/>
                  </a:cubicBezTo>
                  <a:cubicBezTo>
                    <a:pt x="5" y="3"/>
                    <a:pt x="4" y="5"/>
                    <a:pt x="3" y="8"/>
                  </a:cubicBezTo>
                  <a:cubicBezTo>
                    <a:pt x="2" y="11"/>
                    <a:pt x="1" y="14"/>
                    <a:pt x="1" y="18"/>
                  </a:cubicBezTo>
                  <a:cubicBezTo>
                    <a:pt x="0" y="22"/>
                    <a:pt x="0" y="27"/>
                    <a:pt x="0" y="32"/>
                  </a:cubicBezTo>
                  <a:cubicBezTo>
                    <a:pt x="0" y="38"/>
                    <a:pt x="0" y="44"/>
                    <a:pt x="1" y="48"/>
                  </a:cubicBezTo>
                  <a:cubicBezTo>
                    <a:pt x="1" y="52"/>
                    <a:pt x="2" y="56"/>
                    <a:pt x="3" y="58"/>
                  </a:cubicBezTo>
                  <a:cubicBezTo>
                    <a:pt x="4" y="61"/>
                    <a:pt x="6" y="62"/>
                    <a:pt x="8" y="63"/>
                  </a:cubicBezTo>
                  <a:cubicBezTo>
                    <a:pt x="9" y="64"/>
                    <a:pt x="11" y="65"/>
                    <a:pt x="14" y="65"/>
                  </a:cubicBezTo>
                  <a:cubicBezTo>
                    <a:pt x="16" y="65"/>
                    <a:pt x="17" y="65"/>
                    <a:pt x="19" y="64"/>
                  </a:cubicBezTo>
                  <a:cubicBezTo>
                    <a:pt x="20" y="63"/>
                    <a:pt x="21" y="63"/>
                    <a:pt x="22" y="61"/>
                  </a:cubicBezTo>
                  <a:cubicBezTo>
                    <a:pt x="23" y="60"/>
                    <a:pt x="24" y="59"/>
                    <a:pt x="25" y="57"/>
                  </a:cubicBezTo>
                  <a:cubicBezTo>
                    <a:pt x="26" y="55"/>
                    <a:pt x="26" y="53"/>
                    <a:pt x="27" y="51"/>
                  </a:cubicBezTo>
                  <a:cubicBezTo>
                    <a:pt x="27" y="48"/>
                    <a:pt x="27" y="46"/>
                    <a:pt x="28" y="43"/>
                  </a:cubicBezTo>
                  <a:cubicBezTo>
                    <a:pt x="28" y="40"/>
                    <a:pt x="28" y="37"/>
                    <a:pt x="28" y="33"/>
                  </a:cubicBezTo>
                  <a:cubicBezTo>
                    <a:pt x="28" y="29"/>
                    <a:pt x="28" y="25"/>
                    <a:pt x="27" y="22"/>
                  </a:cubicBezTo>
                  <a:cubicBezTo>
                    <a:pt x="27" y="18"/>
                    <a:pt x="27" y="15"/>
                    <a:pt x="26" y="13"/>
                  </a:cubicBezTo>
                </a:path>
              </a:pathLst>
            </a:custGeom>
            <a:solidFill>
              <a:srgbClr val="0078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 188"/>
            <p:cNvSpPr>
              <a:spLocks noEditPoints="1"/>
            </p:cNvSpPr>
            <p:nvPr/>
          </p:nvSpPr>
          <p:spPr bwMode="auto">
            <a:xfrm>
              <a:off x="2449294" y="-4054814"/>
              <a:ext cx="195262" cy="206375"/>
            </a:xfrm>
            <a:custGeom>
              <a:avLst/>
              <a:gdLst>
                <a:gd name="T0" fmla="*/ 187 w 265"/>
                <a:gd name="T1" fmla="*/ 0 h 277"/>
                <a:gd name="T2" fmla="*/ 0 w 265"/>
                <a:gd name="T3" fmla="*/ 19 h 277"/>
                <a:gd name="T4" fmla="*/ 19 w 265"/>
                <a:gd name="T5" fmla="*/ 277 h 277"/>
                <a:gd name="T6" fmla="*/ 265 w 265"/>
                <a:gd name="T7" fmla="*/ 258 h 277"/>
                <a:gd name="T8" fmla="*/ 213 w 265"/>
                <a:gd name="T9" fmla="*/ 53 h 277"/>
                <a:gd name="T10" fmla="*/ 213 w 265"/>
                <a:gd name="T11" fmla="*/ 1 h 277"/>
                <a:gd name="T12" fmla="*/ 71 w 265"/>
                <a:gd name="T13" fmla="*/ 46 h 277"/>
                <a:gd name="T14" fmla="*/ 73 w 265"/>
                <a:gd name="T15" fmla="*/ 44 h 277"/>
                <a:gd name="T16" fmla="*/ 93 w 265"/>
                <a:gd name="T17" fmla="*/ 31 h 277"/>
                <a:gd name="T18" fmla="*/ 97 w 265"/>
                <a:gd name="T19" fmla="*/ 30 h 277"/>
                <a:gd name="T20" fmla="*/ 104 w 265"/>
                <a:gd name="T21" fmla="*/ 31 h 277"/>
                <a:gd name="T22" fmla="*/ 108 w 265"/>
                <a:gd name="T23" fmla="*/ 32 h 277"/>
                <a:gd name="T24" fmla="*/ 108 w 265"/>
                <a:gd name="T25" fmla="*/ 108 h 277"/>
                <a:gd name="T26" fmla="*/ 124 w 265"/>
                <a:gd name="T27" fmla="*/ 108 h 277"/>
                <a:gd name="T28" fmla="*/ 126 w 265"/>
                <a:gd name="T29" fmla="*/ 111 h 277"/>
                <a:gd name="T30" fmla="*/ 126 w 265"/>
                <a:gd name="T31" fmla="*/ 118 h 277"/>
                <a:gd name="T32" fmla="*/ 124 w 265"/>
                <a:gd name="T33" fmla="*/ 122 h 277"/>
                <a:gd name="T34" fmla="*/ 73 w 265"/>
                <a:gd name="T35" fmla="*/ 122 h 277"/>
                <a:gd name="T36" fmla="*/ 71 w 265"/>
                <a:gd name="T37" fmla="*/ 120 h 277"/>
                <a:gd name="T38" fmla="*/ 70 w 265"/>
                <a:gd name="T39" fmla="*/ 115 h 277"/>
                <a:gd name="T40" fmla="*/ 71 w 265"/>
                <a:gd name="T41" fmla="*/ 109 h 277"/>
                <a:gd name="T42" fmla="*/ 73 w 265"/>
                <a:gd name="T43" fmla="*/ 108 h 277"/>
                <a:gd name="T44" fmla="*/ 90 w 265"/>
                <a:gd name="T45" fmla="*/ 49 h 277"/>
                <a:gd name="T46" fmla="*/ 73 w 265"/>
                <a:gd name="T47" fmla="*/ 58 h 277"/>
                <a:gd name="T48" fmla="*/ 70 w 265"/>
                <a:gd name="T49" fmla="*/ 55 h 277"/>
                <a:gd name="T50" fmla="*/ 70 w 265"/>
                <a:gd name="T51" fmla="*/ 48 h 277"/>
                <a:gd name="T52" fmla="*/ 121 w 265"/>
                <a:gd name="T53" fmla="*/ 235 h 277"/>
                <a:gd name="T54" fmla="*/ 95 w 265"/>
                <a:gd name="T55" fmla="*/ 248 h 277"/>
                <a:gd name="T56" fmla="*/ 70 w 265"/>
                <a:gd name="T57" fmla="*/ 236 h 277"/>
                <a:gd name="T58" fmla="*/ 64 w 265"/>
                <a:gd name="T59" fmla="*/ 201 h 277"/>
                <a:gd name="T60" fmla="*/ 71 w 265"/>
                <a:gd name="T61" fmla="*/ 167 h 277"/>
                <a:gd name="T62" fmla="*/ 97 w 265"/>
                <a:gd name="T63" fmla="*/ 154 h 277"/>
                <a:gd name="T64" fmla="*/ 122 w 265"/>
                <a:gd name="T65" fmla="*/ 166 h 277"/>
                <a:gd name="T66" fmla="*/ 129 w 265"/>
                <a:gd name="T67" fmla="*/ 201 h 277"/>
                <a:gd name="T68" fmla="*/ 199 w 265"/>
                <a:gd name="T69" fmla="*/ 243 h 277"/>
                <a:gd name="T70" fmla="*/ 197 w 265"/>
                <a:gd name="T71" fmla="*/ 246 h 277"/>
                <a:gd name="T72" fmla="*/ 146 w 265"/>
                <a:gd name="T73" fmla="*/ 246 h 277"/>
                <a:gd name="T74" fmla="*/ 144 w 265"/>
                <a:gd name="T75" fmla="*/ 245 h 277"/>
                <a:gd name="T76" fmla="*/ 143 w 265"/>
                <a:gd name="T77" fmla="*/ 239 h 277"/>
                <a:gd name="T78" fmla="*/ 144 w 265"/>
                <a:gd name="T79" fmla="*/ 234 h 277"/>
                <a:gd name="T80" fmla="*/ 146 w 265"/>
                <a:gd name="T81" fmla="*/ 232 h 277"/>
                <a:gd name="T82" fmla="*/ 163 w 265"/>
                <a:gd name="T83" fmla="*/ 173 h 277"/>
                <a:gd name="T84" fmla="*/ 146 w 265"/>
                <a:gd name="T85" fmla="*/ 182 h 277"/>
                <a:gd name="T86" fmla="*/ 143 w 265"/>
                <a:gd name="T87" fmla="*/ 180 h 277"/>
                <a:gd name="T88" fmla="*/ 143 w 265"/>
                <a:gd name="T89" fmla="*/ 173 h 277"/>
                <a:gd name="T90" fmla="*/ 144 w 265"/>
                <a:gd name="T91" fmla="*/ 170 h 277"/>
                <a:gd name="T92" fmla="*/ 165 w 265"/>
                <a:gd name="T93" fmla="*/ 156 h 277"/>
                <a:gd name="T94" fmla="*/ 167 w 265"/>
                <a:gd name="T95" fmla="*/ 155 h 277"/>
                <a:gd name="T96" fmla="*/ 173 w 265"/>
                <a:gd name="T97" fmla="*/ 155 h 277"/>
                <a:gd name="T98" fmla="*/ 180 w 265"/>
                <a:gd name="T99" fmla="*/ 155 h 277"/>
                <a:gd name="T100" fmla="*/ 181 w 265"/>
                <a:gd name="T101" fmla="*/ 157 h 277"/>
                <a:gd name="T102" fmla="*/ 196 w 265"/>
                <a:gd name="T103" fmla="*/ 232 h 277"/>
                <a:gd name="T104" fmla="*/ 198 w 265"/>
                <a:gd name="T105" fmla="*/ 234 h 277"/>
                <a:gd name="T106" fmla="*/ 199 w 265"/>
                <a:gd name="T107" fmla="*/ 239 h 277"/>
                <a:gd name="T108" fmla="*/ 200 w 265"/>
                <a:gd name="T109" fmla="*/ 96 h 277"/>
                <a:gd name="T110" fmla="*/ 184 w 265"/>
                <a:gd name="T111" fmla="*/ 120 h 277"/>
                <a:gd name="T112" fmla="*/ 153 w 265"/>
                <a:gd name="T113" fmla="*/ 120 h 277"/>
                <a:gd name="T114" fmla="*/ 138 w 265"/>
                <a:gd name="T115" fmla="*/ 96 h 277"/>
                <a:gd name="T116" fmla="*/ 138 w 265"/>
                <a:gd name="T117" fmla="*/ 57 h 277"/>
                <a:gd name="T118" fmla="*/ 154 w 265"/>
                <a:gd name="T119" fmla="*/ 33 h 277"/>
                <a:gd name="T120" fmla="*/ 185 w 265"/>
                <a:gd name="T121" fmla="*/ 33 h 277"/>
                <a:gd name="T122" fmla="*/ 200 w 265"/>
                <a:gd name="T123" fmla="*/ 57 h 277"/>
                <a:gd name="T124" fmla="*/ 200 w 265"/>
                <a:gd name="T125" fmla="*/ 9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5" h="277">
                  <a:moveTo>
                    <a:pt x="213" y="1"/>
                  </a:moveTo>
                  <a:cubicBezTo>
                    <a:pt x="208" y="0"/>
                    <a:pt x="198" y="0"/>
                    <a:pt x="187" y="0"/>
                  </a:cubicBezTo>
                  <a:lnTo>
                    <a:pt x="19" y="0"/>
                  </a:lnTo>
                  <a:cubicBezTo>
                    <a:pt x="9" y="0"/>
                    <a:pt x="0" y="9"/>
                    <a:pt x="0" y="19"/>
                  </a:cubicBezTo>
                  <a:lnTo>
                    <a:pt x="0" y="258"/>
                  </a:lnTo>
                  <a:cubicBezTo>
                    <a:pt x="0" y="269"/>
                    <a:pt x="9" y="277"/>
                    <a:pt x="19" y="277"/>
                  </a:cubicBezTo>
                  <a:lnTo>
                    <a:pt x="246" y="277"/>
                  </a:lnTo>
                  <a:cubicBezTo>
                    <a:pt x="256" y="277"/>
                    <a:pt x="265" y="269"/>
                    <a:pt x="265" y="258"/>
                  </a:cubicBezTo>
                  <a:lnTo>
                    <a:pt x="265" y="53"/>
                  </a:lnTo>
                  <a:lnTo>
                    <a:pt x="213" y="53"/>
                  </a:lnTo>
                  <a:lnTo>
                    <a:pt x="213" y="1"/>
                  </a:lnTo>
                  <a:lnTo>
                    <a:pt x="213" y="1"/>
                  </a:lnTo>
                  <a:close/>
                  <a:moveTo>
                    <a:pt x="70" y="48"/>
                  </a:moveTo>
                  <a:cubicBezTo>
                    <a:pt x="70" y="47"/>
                    <a:pt x="70" y="47"/>
                    <a:pt x="71" y="46"/>
                  </a:cubicBezTo>
                  <a:cubicBezTo>
                    <a:pt x="71" y="46"/>
                    <a:pt x="71" y="45"/>
                    <a:pt x="71" y="45"/>
                  </a:cubicBezTo>
                  <a:cubicBezTo>
                    <a:pt x="72" y="45"/>
                    <a:pt x="72" y="44"/>
                    <a:pt x="73" y="44"/>
                  </a:cubicBezTo>
                  <a:lnTo>
                    <a:pt x="92" y="31"/>
                  </a:lnTo>
                  <a:cubicBezTo>
                    <a:pt x="92" y="31"/>
                    <a:pt x="93" y="31"/>
                    <a:pt x="93" y="31"/>
                  </a:cubicBezTo>
                  <a:cubicBezTo>
                    <a:pt x="93" y="31"/>
                    <a:pt x="94" y="31"/>
                    <a:pt x="94" y="31"/>
                  </a:cubicBezTo>
                  <a:cubicBezTo>
                    <a:pt x="95" y="31"/>
                    <a:pt x="96" y="31"/>
                    <a:pt x="97" y="30"/>
                  </a:cubicBezTo>
                  <a:cubicBezTo>
                    <a:pt x="97" y="30"/>
                    <a:pt x="99" y="30"/>
                    <a:pt x="100" y="30"/>
                  </a:cubicBezTo>
                  <a:cubicBezTo>
                    <a:pt x="102" y="30"/>
                    <a:pt x="103" y="30"/>
                    <a:pt x="104" y="31"/>
                  </a:cubicBezTo>
                  <a:cubicBezTo>
                    <a:pt x="106" y="31"/>
                    <a:pt x="106" y="31"/>
                    <a:pt x="107" y="31"/>
                  </a:cubicBezTo>
                  <a:cubicBezTo>
                    <a:pt x="108" y="31"/>
                    <a:pt x="108" y="31"/>
                    <a:pt x="108" y="32"/>
                  </a:cubicBezTo>
                  <a:cubicBezTo>
                    <a:pt x="108" y="32"/>
                    <a:pt x="108" y="32"/>
                    <a:pt x="108" y="33"/>
                  </a:cubicBezTo>
                  <a:lnTo>
                    <a:pt x="108" y="108"/>
                  </a:lnTo>
                  <a:lnTo>
                    <a:pt x="123" y="108"/>
                  </a:lnTo>
                  <a:cubicBezTo>
                    <a:pt x="124" y="108"/>
                    <a:pt x="124" y="108"/>
                    <a:pt x="124" y="108"/>
                  </a:cubicBezTo>
                  <a:cubicBezTo>
                    <a:pt x="125" y="108"/>
                    <a:pt x="125" y="109"/>
                    <a:pt x="125" y="109"/>
                  </a:cubicBezTo>
                  <a:cubicBezTo>
                    <a:pt x="125" y="110"/>
                    <a:pt x="126" y="111"/>
                    <a:pt x="126" y="111"/>
                  </a:cubicBezTo>
                  <a:cubicBezTo>
                    <a:pt x="126" y="112"/>
                    <a:pt x="126" y="114"/>
                    <a:pt x="126" y="115"/>
                  </a:cubicBezTo>
                  <a:cubicBezTo>
                    <a:pt x="126" y="116"/>
                    <a:pt x="126" y="117"/>
                    <a:pt x="126" y="118"/>
                  </a:cubicBezTo>
                  <a:cubicBezTo>
                    <a:pt x="126" y="119"/>
                    <a:pt x="125" y="120"/>
                    <a:pt x="125" y="120"/>
                  </a:cubicBezTo>
                  <a:cubicBezTo>
                    <a:pt x="125" y="121"/>
                    <a:pt x="125" y="121"/>
                    <a:pt x="124" y="122"/>
                  </a:cubicBezTo>
                  <a:cubicBezTo>
                    <a:pt x="124" y="122"/>
                    <a:pt x="124" y="122"/>
                    <a:pt x="123" y="122"/>
                  </a:cubicBezTo>
                  <a:lnTo>
                    <a:pt x="73" y="122"/>
                  </a:lnTo>
                  <a:cubicBezTo>
                    <a:pt x="73" y="122"/>
                    <a:pt x="72" y="122"/>
                    <a:pt x="72" y="122"/>
                  </a:cubicBezTo>
                  <a:cubicBezTo>
                    <a:pt x="72" y="121"/>
                    <a:pt x="71" y="121"/>
                    <a:pt x="71" y="120"/>
                  </a:cubicBezTo>
                  <a:cubicBezTo>
                    <a:pt x="71" y="120"/>
                    <a:pt x="71" y="119"/>
                    <a:pt x="71" y="118"/>
                  </a:cubicBezTo>
                  <a:cubicBezTo>
                    <a:pt x="70" y="117"/>
                    <a:pt x="70" y="116"/>
                    <a:pt x="70" y="115"/>
                  </a:cubicBezTo>
                  <a:cubicBezTo>
                    <a:pt x="70" y="114"/>
                    <a:pt x="70" y="112"/>
                    <a:pt x="70" y="111"/>
                  </a:cubicBezTo>
                  <a:cubicBezTo>
                    <a:pt x="71" y="111"/>
                    <a:pt x="71" y="110"/>
                    <a:pt x="71" y="109"/>
                  </a:cubicBezTo>
                  <a:cubicBezTo>
                    <a:pt x="71" y="109"/>
                    <a:pt x="72" y="108"/>
                    <a:pt x="72" y="108"/>
                  </a:cubicBezTo>
                  <a:cubicBezTo>
                    <a:pt x="72" y="108"/>
                    <a:pt x="73" y="108"/>
                    <a:pt x="73" y="108"/>
                  </a:cubicBezTo>
                  <a:lnTo>
                    <a:pt x="90" y="108"/>
                  </a:lnTo>
                  <a:lnTo>
                    <a:pt x="90" y="49"/>
                  </a:lnTo>
                  <a:lnTo>
                    <a:pt x="75" y="57"/>
                  </a:lnTo>
                  <a:cubicBezTo>
                    <a:pt x="74" y="57"/>
                    <a:pt x="73" y="57"/>
                    <a:pt x="73" y="58"/>
                  </a:cubicBezTo>
                  <a:cubicBezTo>
                    <a:pt x="72" y="58"/>
                    <a:pt x="72" y="58"/>
                    <a:pt x="71" y="57"/>
                  </a:cubicBezTo>
                  <a:cubicBezTo>
                    <a:pt x="71" y="57"/>
                    <a:pt x="70" y="56"/>
                    <a:pt x="70" y="55"/>
                  </a:cubicBezTo>
                  <a:cubicBezTo>
                    <a:pt x="70" y="54"/>
                    <a:pt x="70" y="53"/>
                    <a:pt x="70" y="51"/>
                  </a:cubicBezTo>
                  <a:cubicBezTo>
                    <a:pt x="70" y="50"/>
                    <a:pt x="70" y="49"/>
                    <a:pt x="70" y="48"/>
                  </a:cubicBezTo>
                  <a:close/>
                  <a:moveTo>
                    <a:pt x="127" y="220"/>
                  </a:moveTo>
                  <a:cubicBezTo>
                    <a:pt x="126" y="226"/>
                    <a:pt x="124" y="231"/>
                    <a:pt x="121" y="235"/>
                  </a:cubicBezTo>
                  <a:cubicBezTo>
                    <a:pt x="119" y="239"/>
                    <a:pt x="115" y="243"/>
                    <a:pt x="111" y="245"/>
                  </a:cubicBezTo>
                  <a:cubicBezTo>
                    <a:pt x="107" y="247"/>
                    <a:pt x="101" y="248"/>
                    <a:pt x="95" y="248"/>
                  </a:cubicBezTo>
                  <a:cubicBezTo>
                    <a:pt x="89" y="248"/>
                    <a:pt x="84" y="247"/>
                    <a:pt x="80" y="245"/>
                  </a:cubicBezTo>
                  <a:cubicBezTo>
                    <a:pt x="76" y="243"/>
                    <a:pt x="73" y="240"/>
                    <a:pt x="70" y="236"/>
                  </a:cubicBezTo>
                  <a:cubicBezTo>
                    <a:pt x="68" y="232"/>
                    <a:pt x="66" y="227"/>
                    <a:pt x="65" y="221"/>
                  </a:cubicBezTo>
                  <a:cubicBezTo>
                    <a:pt x="64" y="215"/>
                    <a:pt x="64" y="209"/>
                    <a:pt x="64" y="201"/>
                  </a:cubicBezTo>
                  <a:cubicBezTo>
                    <a:pt x="64" y="194"/>
                    <a:pt x="64" y="188"/>
                    <a:pt x="66" y="182"/>
                  </a:cubicBezTo>
                  <a:cubicBezTo>
                    <a:pt x="67" y="176"/>
                    <a:pt x="69" y="171"/>
                    <a:pt x="71" y="167"/>
                  </a:cubicBezTo>
                  <a:cubicBezTo>
                    <a:pt x="74" y="163"/>
                    <a:pt x="77" y="160"/>
                    <a:pt x="82" y="157"/>
                  </a:cubicBezTo>
                  <a:cubicBezTo>
                    <a:pt x="86" y="155"/>
                    <a:pt x="91" y="154"/>
                    <a:pt x="97" y="154"/>
                  </a:cubicBezTo>
                  <a:cubicBezTo>
                    <a:pt x="103" y="154"/>
                    <a:pt x="108" y="155"/>
                    <a:pt x="113" y="157"/>
                  </a:cubicBezTo>
                  <a:cubicBezTo>
                    <a:pt x="117" y="159"/>
                    <a:pt x="120" y="162"/>
                    <a:pt x="122" y="166"/>
                  </a:cubicBezTo>
                  <a:cubicBezTo>
                    <a:pt x="125" y="170"/>
                    <a:pt x="126" y="175"/>
                    <a:pt x="127" y="181"/>
                  </a:cubicBezTo>
                  <a:cubicBezTo>
                    <a:pt x="128" y="187"/>
                    <a:pt x="129" y="193"/>
                    <a:pt x="129" y="201"/>
                  </a:cubicBezTo>
                  <a:cubicBezTo>
                    <a:pt x="129" y="208"/>
                    <a:pt x="128" y="215"/>
                    <a:pt x="127" y="220"/>
                  </a:cubicBezTo>
                  <a:close/>
                  <a:moveTo>
                    <a:pt x="199" y="243"/>
                  </a:moveTo>
                  <a:cubicBezTo>
                    <a:pt x="198" y="244"/>
                    <a:pt x="198" y="244"/>
                    <a:pt x="198" y="245"/>
                  </a:cubicBezTo>
                  <a:cubicBezTo>
                    <a:pt x="198" y="246"/>
                    <a:pt x="197" y="246"/>
                    <a:pt x="197" y="246"/>
                  </a:cubicBezTo>
                  <a:cubicBezTo>
                    <a:pt x="197" y="246"/>
                    <a:pt x="196" y="246"/>
                    <a:pt x="196" y="246"/>
                  </a:cubicBezTo>
                  <a:lnTo>
                    <a:pt x="146" y="246"/>
                  </a:lnTo>
                  <a:cubicBezTo>
                    <a:pt x="146" y="246"/>
                    <a:pt x="145" y="246"/>
                    <a:pt x="145" y="246"/>
                  </a:cubicBezTo>
                  <a:cubicBezTo>
                    <a:pt x="145" y="246"/>
                    <a:pt x="144" y="245"/>
                    <a:pt x="144" y="245"/>
                  </a:cubicBezTo>
                  <a:cubicBezTo>
                    <a:pt x="144" y="244"/>
                    <a:pt x="143" y="244"/>
                    <a:pt x="143" y="243"/>
                  </a:cubicBezTo>
                  <a:cubicBezTo>
                    <a:pt x="143" y="242"/>
                    <a:pt x="143" y="241"/>
                    <a:pt x="143" y="239"/>
                  </a:cubicBezTo>
                  <a:cubicBezTo>
                    <a:pt x="143" y="238"/>
                    <a:pt x="143" y="237"/>
                    <a:pt x="143" y="236"/>
                  </a:cubicBezTo>
                  <a:cubicBezTo>
                    <a:pt x="143" y="235"/>
                    <a:pt x="144" y="234"/>
                    <a:pt x="144" y="234"/>
                  </a:cubicBezTo>
                  <a:cubicBezTo>
                    <a:pt x="144" y="233"/>
                    <a:pt x="144" y="233"/>
                    <a:pt x="145" y="233"/>
                  </a:cubicBezTo>
                  <a:cubicBezTo>
                    <a:pt x="145" y="232"/>
                    <a:pt x="145" y="232"/>
                    <a:pt x="146" y="232"/>
                  </a:cubicBezTo>
                  <a:lnTo>
                    <a:pt x="163" y="232"/>
                  </a:lnTo>
                  <a:lnTo>
                    <a:pt x="163" y="173"/>
                  </a:lnTo>
                  <a:lnTo>
                    <a:pt x="148" y="181"/>
                  </a:lnTo>
                  <a:cubicBezTo>
                    <a:pt x="147" y="182"/>
                    <a:pt x="146" y="182"/>
                    <a:pt x="146" y="182"/>
                  </a:cubicBezTo>
                  <a:cubicBezTo>
                    <a:pt x="145" y="182"/>
                    <a:pt x="144" y="182"/>
                    <a:pt x="144" y="182"/>
                  </a:cubicBezTo>
                  <a:cubicBezTo>
                    <a:pt x="144" y="181"/>
                    <a:pt x="143" y="181"/>
                    <a:pt x="143" y="180"/>
                  </a:cubicBezTo>
                  <a:cubicBezTo>
                    <a:pt x="143" y="179"/>
                    <a:pt x="143" y="177"/>
                    <a:pt x="143" y="176"/>
                  </a:cubicBezTo>
                  <a:cubicBezTo>
                    <a:pt x="143" y="174"/>
                    <a:pt x="143" y="173"/>
                    <a:pt x="143" y="173"/>
                  </a:cubicBezTo>
                  <a:cubicBezTo>
                    <a:pt x="143" y="172"/>
                    <a:pt x="143" y="171"/>
                    <a:pt x="143" y="171"/>
                  </a:cubicBezTo>
                  <a:cubicBezTo>
                    <a:pt x="144" y="170"/>
                    <a:pt x="144" y="170"/>
                    <a:pt x="144" y="170"/>
                  </a:cubicBezTo>
                  <a:cubicBezTo>
                    <a:pt x="144" y="169"/>
                    <a:pt x="145" y="169"/>
                    <a:pt x="145" y="169"/>
                  </a:cubicBezTo>
                  <a:lnTo>
                    <a:pt x="165" y="156"/>
                  </a:lnTo>
                  <a:cubicBezTo>
                    <a:pt x="165" y="156"/>
                    <a:pt x="166" y="156"/>
                    <a:pt x="166" y="155"/>
                  </a:cubicBezTo>
                  <a:cubicBezTo>
                    <a:pt x="166" y="155"/>
                    <a:pt x="167" y="155"/>
                    <a:pt x="167" y="155"/>
                  </a:cubicBezTo>
                  <a:cubicBezTo>
                    <a:pt x="168" y="155"/>
                    <a:pt x="169" y="155"/>
                    <a:pt x="169" y="155"/>
                  </a:cubicBezTo>
                  <a:cubicBezTo>
                    <a:pt x="170" y="155"/>
                    <a:pt x="172" y="155"/>
                    <a:pt x="173" y="155"/>
                  </a:cubicBezTo>
                  <a:cubicBezTo>
                    <a:pt x="175" y="155"/>
                    <a:pt x="176" y="155"/>
                    <a:pt x="177" y="155"/>
                  </a:cubicBezTo>
                  <a:cubicBezTo>
                    <a:pt x="178" y="155"/>
                    <a:pt x="179" y="155"/>
                    <a:pt x="180" y="155"/>
                  </a:cubicBezTo>
                  <a:cubicBezTo>
                    <a:pt x="180" y="156"/>
                    <a:pt x="181" y="156"/>
                    <a:pt x="181" y="156"/>
                  </a:cubicBezTo>
                  <a:cubicBezTo>
                    <a:pt x="181" y="156"/>
                    <a:pt x="181" y="157"/>
                    <a:pt x="181" y="157"/>
                  </a:cubicBezTo>
                  <a:lnTo>
                    <a:pt x="181" y="232"/>
                  </a:lnTo>
                  <a:lnTo>
                    <a:pt x="196" y="232"/>
                  </a:lnTo>
                  <a:cubicBezTo>
                    <a:pt x="196" y="232"/>
                    <a:pt x="197" y="232"/>
                    <a:pt x="197" y="233"/>
                  </a:cubicBezTo>
                  <a:cubicBezTo>
                    <a:pt x="198" y="233"/>
                    <a:pt x="198" y="233"/>
                    <a:pt x="198" y="234"/>
                  </a:cubicBezTo>
                  <a:cubicBezTo>
                    <a:pt x="198" y="234"/>
                    <a:pt x="199" y="235"/>
                    <a:pt x="199" y="236"/>
                  </a:cubicBezTo>
                  <a:cubicBezTo>
                    <a:pt x="199" y="237"/>
                    <a:pt x="199" y="238"/>
                    <a:pt x="199" y="239"/>
                  </a:cubicBezTo>
                  <a:cubicBezTo>
                    <a:pt x="199" y="241"/>
                    <a:pt x="199" y="242"/>
                    <a:pt x="199" y="243"/>
                  </a:cubicBezTo>
                  <a:close/>
                  <a:moveTo>
                    <a:pt x="200" y="96"/>
                  </a:moveTo>
                  <a:cubicBezTo>
                    <a:pt x="199" y="102"/>
                    <a:pt x="197" y="107"/>
                    <a:pt x="194" y="111"/>
                  </a:cubicBezTo>
                  <a:cubicBezTo>
                    <a:pt x="191" y="115"/>
                    <a:pt x="188" y="118"/>
                    <a:pt x="184" y="120"/>
                  </a:cubicBezTo>
                  <a:cubicBezTo>
                    <a:pt x="179" y="122"/>
                    <a:pt x="174" y="124"/>
                    <a:pt x="168" y="124"/>
                  </a:cubicBezTo>
                  <a:cubicBezTo>
                    <a:pt x="162" y="124"/>
                    <a:pt x="157" y="122"/>
                    <a:pt x="153" y="120"/>
                  </a:cubicBezTo>
                  <a:cubicBezTo>
                    <a:pt x="149" y="118"/>
                    <a:pt x="145" y="115"/>
                    <a:pt x="143" y="111"/>
                  </a:cubicBezTo>
                  <a:cubicBezTo>
                    <a:pt x="141" y="107"/>
                    <a:pt x="139" y="102"/>
                    <a:pt x="138" y="96"/>
                  </a:cubicBezTo>
                  <a:cubicBezTo>
                    <a:pt x="137" y="91"/>
                    <a:pt x="137" y="84"/>
                    <a:pt x="137" y="77"/>
                  </a:cubicBezTo>
                  <a:cubicBezTo>
                    <a:pt x="137" y="70"/>
                    <a:pt x="137" y="63"/>
                    <a:pt x="138" y="57"/>
                  </a:cubicBezTo>
                  <a:cubicBezTo>
                    <a:pt x="140" y="51"/>
                    <a:pt x="141" y="46"/>
                    <a:pt x="144" y="42"/>
                  </a:cubicBezTo>
                  <a:cubicBezTo>
                    <a:pt x="147" y="38"/>
                    <a:pt x="150" y="35"/>
                    <a:pt x="154" y="33"/>
                  </a:cubicBezTo>
                  <a:cubicBezTo>
                    <a:pt x="159" y="31"/>
                    <a:pt x="164" y="29"/>
                    <a:pt x="170" y="29"/>
                  </a:cubicBezTo>
                  <a:cubicBezTo>
                    <a:pt x="176" y="29"/>
                    <a:pt x="181" y="31"/>
                    <a:pt x="185" y="33"/>
                  </a:cubicBezTo>
                  <a:cubicBezTo>
                    <a:pt x="189" y="35"/>
                    <a:pt x="193" y="38"/>
                    <a:pt x="195" y="42"/>
                  </a:cubicBezTo>
                  <a:cubicBezTo>
                    <a:pt x="197" y="46"/>
                    <a:pt x="199" y="51"/>
                    <a:pt x="200" y="57"/>
                  </a:cubicBezTo>
                  <a:cubicBezTo>
                    <a:pt x="201" y="62"/>
                    <a:pt x="201" y="69"/>
                    <a:pt x="201" y="76"/>
                  </a:cubicBezTo>
                  <a:cubicBezTo>
                    <a:pt x="201" y="83"/>
                    <a:pt x="201" y="90"/>
                    <a:pt x="200" y="96"/>
                  </a:cubicBezTo>
                  <a:close/>
                </a:path>
              </a:pathLst>
            </a:custGeom>
            <a:solidFill>
              <a:srgbClr val="0078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9" name="Rectangle 189"/>
          <p:cNvSpPr>
            <a:spLocks noChangeArrowheads="1"/>
          </p:cNvSpPr>
          <p:nvPr/>
        </p:nvSpPr>
        <p:spPr bwMode="auto">
          <a:xfrm>
            <a:off x="6608632" y="3596459"/>
            <a:ext cx="86401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Storage Blobs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91"/>
          <p:cNvSpPr>
            <a:spLocks noChangeArrowheads="1"/>
          </p:cNvSpPr>
          <p:nvPr/>
        </p:nvSpPr>
        <p:spPr bwMode="auto">
          <a:xfrm>
            <a:off x="8696194" y="3577410"/>
            <a:ext cx="92012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kern="0" dirty="0" smtClean="0">
                <a:solidFill>
                  <a:srgbClr val="0078D7"/>
                </a:solidFill>
                <a:latin typeface="Segoe UI" panose="020B0502040204020203" pitchFamily="34" charset="0"/>
              </a:rPr>
              <a:t>Storage Tables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Freeform 193"/>
          <p:cNvSpPr>
            <a:spLocks/>
          </p:cNvSpPr>
          <p:nvPr/>
        </p:nvSpPr>
        <p:spPr bwMode="auto">
          <a:xfrm>
            <a:off x="9026393" y="3774260"/>
            <a:ext cx="127000" cy="127000"/>
          </a:xfrm>
          <a:custGeom>
            <a:avLst/>
            <a:gdLst>
              <a:gd name="T0" fmla="*/ 86 w 172"/>
              <a:gd name="T1" fmla="*/ 0 h 171"/>
              <a:gd name="T2" fmla="*/ 172 w 172"/>
              <a:gd name="T3" fmla="*/ 171 h 171"/>
              <a:gd name="T4" fmla="*/ 0 w 172"/>
              <a:gd name="T5" fmla="*/ 171 h 171"/>
              <a:gd name="T6" fmla="*/ 86 w 172"/>
              <a:gd name="T7" fmla="*/ 0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" h="171">
                <a:moveTo>
                  <a:pt x="86" y="0"/>
                </a:moveTo>
                <a:lnTo>
                  <a:pt x="172" y="171"/>
                </a:lnTo>
                <a:cubicBezTo>
                  <a:pt x="118" y="144"/>
                  <a:pt x="54" y="144"/>
                  <a:pt x="0" y="171"/>
                </a:cubicBezTo>
                <a:lnTo>
                  <a:pt x="86" y="0"/>
                </a:lnTo>
                <a:close/>
              </a:path>
            </a:pathLst>
          </a:custGeom>
          <a:solidFill>
            <a:srgbClr val="0070C0"/>
          </a:solidFill>
          <a:ln w="0">
            <a:solidFill>
              <a:srgbClr val="0070C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Freeform 194"/>
          <p:cNvSpPr>
            <a:spLocks/>
          </p:cNvSpPr>
          <p:nvPr/>
        </p:nvSpPr>
        <p:spPr bwMode="auto">
          <a:xfrm>
            <a:off x="5921243" y="3382146"/>
            <a:ext cx="773112" cy="639763"/>
          </a:xfrm>
          <a:custGeom>
            <a:avLst/>
            <a:gdLst>
              <a:gd name="T0" fmla="*/ 0 w 487"/>
              <a:gd name="T1" fmla="*/ 403 h 403"/>
              <a:gd name="T2" fmla="*/ 0 w 487"/>
              <a:gd name="T3" fmla="*/ 0 h 403"/>
              <a:gd name="T4" fmla="*/ 487 w 487"/>
              <a:gd name="T5" fmla="*/ 0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7" h="403">
                <a:moveTo>
                  <a:pt x="0" y="403"/>
                </a:moveTo>
                <a:lnTo>
                  <a:pt x="0" y="0"/>
                </a:lnTo>
                <a:lnTo>
                  <a:pt x="487" y="0"/>
                </a:lnTo>
              </a:path>
            </a:pathLst>
          </a:custGeom>
          <a:noFill/>
          <a:ln w="23813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Freeform 195"/>
          <p:cNvSpPr>
            <a:spLocks/>
          </p:cNvSpPr>
          <p:nvPr/>
        </p:nvSpPr>
        <p:spPr bwMode="auto">
          <a:xfrm>
            <a:off x="6662605" y="3317060"/>
            <a:ext cx="128587" cy="128588"/>
          </a:xfrm>
          <a:custGeom>
            <a:avLst/>
            <a:gdLst>
              <a:gd name="T0" fmla="*/ 172 w 172"/>
              <a:gd name="T1" fmla="*/ 86 h 172"/>
              <a:gd name="T2" fmla="*/ 0 w 172"/>
              <a:gd name="T3" fmla="*/ 172 h 172"/>
              <a:gd name="T4" fmla="*/ 0 w 172"/>
              <a:gd name="T5" fmla="*/ 0 h 172"/>
              <a:gd name="T6" fmla="*/ 172 w 172"/>
              <a:gd name="T7" fmla="*/ 86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" h="172">
                <a:moveTo>
                  <a:pt x="172" y="86"/>
                </a:moveTo>
                <a:lnTo>
                  <a:pt x="0" y="172"/>
                </a:lnTo>
                <a:cubicBezTo>
                  <a:pt x="27" y="118"/>
                  <a:pt x="27" y="54"/>
                  <a:pt x="0" y="0"/>
                </a:cubicBezTo>
                <a:lnTo>
                  <a:pt x="172" y="86"/>
                </a:lnTo>
                <a:close/>
              </a:path>
            </a:pathLst>
          </a:custGeom>
          <a:solidFill>
            <a:srgbClr val="0070C0"/>
          </a:solidFill>
          <a:ln w="0">
            <a:solidFill>
              <a:srgbClr val="0070C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5" name="Group 175"/>
          <p:cNvGrpSpPr/>
          <p:nvPr/>
        </p:nvGrpSpPr>
        <p:grpSpPr>
          <a:xfrm>
            <a:off x="7356857" y="2437848"/>
            <a:ext cx="508000" cy="450851"/>
            <a:chOff x="3314482" y="-4918414"/>
            <a:chExt cx="508000" cy="450850"/>
          </a:xfrm>
        </p:grpSpPr>
        <p:sp>
          <p:nvSpPr>
            <p:cNvPr id="99" name="Freeform 196"/>
            <p:cNvSpPr>
              <a:spLocks noEditPoints="1"/>
            </p:cNvSpPr>
            <p:nvPr/>
          </p:nvSpPr>
          <p:spPr bwMode="auto">
            <a:xfrm>
              <a:off x="3314482" y="-4918414"/>
              <a:ext cx="508000" cy="450850"/>
            </a:xfrm>
            <a:custGeom>
              <a:avLst/>
              <a:gdLst>
                <a:gd name="T0" fmla="*/ 502 w 684"/>
                <a:gd name="T1" fmla="*/ 511 h 605"/>
                <a:gd name="T2" fmla="*/ 342 w 684"/>
                <a:gd name="T3" fmla="*/ 566 h 605"/>
                <a:gd name="T4" fmla="*/ 133 w 684"/>
                <a:gd name="T5" fmla="*/ 462 h 605"/>
                <a:gd name="T6" fmla="*/ 182 w 684"/>
                <a:gd name="T7" fmla="*/ 93 h 605"/>
                <a:gd name="T8" fmla="*/ 342 w 684"/>
                <a:gd name="T9" fmla="*/ 39 h 605"/>
                <a:gd name="T10" fmla="*/ 551 w 684"/>
                <a:gd name="T11" fmla="*/ 142 h 605"/>
                <a:gd name="T12" fmla="*/ 502 w 684"/>
                <a:gd name="T13" fmla="*/ 511 h 605"/>
                <a:gd name="T14" fmla="*/ 582 w 684"/>
                <a:gd name="T15" fmla="*/ 118 h 605"/>
                <a:gd name="T16" fmla="*/ 342 w 684"/>
                <a:gd name="T17" fmla="*/ 0 h 605"/>
                <a:gd name="T18" fmla="*/ 158 w 684"/>
                <a:gd name="T19" fmla="*/ 62 h 605"/>
                <a:gd name="T20" fmla="*/ 102 w 684"/>
                <a:gd name="T21" fmla="*/ 486 h 605"/>
                <a:gd name="T22" fmla="*/ 342 w 684"/>
                <a:gd name="T23" fmla="*/ 605 h 605"/>
                <a:gd name="T24" fmla="*/ 526 w 684"/>
                <a:gd name="T25" fmla="*/ 543 h 605"/>
                <a:gd name="T26" fmla="*/ 582 w 684"/>
                <a:gd name="T27" fmla="*/ 118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4" h="605">
                  <a:moveTo>
                    <a:pt x="502" y="511"/>
                  </a:moveTo>
                  <a:cubicBezTo>
                    <a:pt x="454" y="548"/>
                    <a:pt x="398" y="566"/>
                    <a:pt x="342" y="566"/>
                  </a:cubicBezTo>
                  <a:cubicBezTo>
                    <a:pt x="263" y="566"/>
                    <a:pt x="185" y="530"/>
                    <a:pt x="133" y="462"/>
                  </a:cubicBezTo>
                  <a:cubicBezTo>
                    <a:pt x="44" y="347"/>
                    <a:pt x="66" y="182"/>
                    <a:pt x="182" y="93"/>
                  </a:cubicBezTo>
                  <a:cubicBezTo>
                    <a:pt x="230" y="57"/>
                    <a:pt x="286" y="39"/>
                    <a:pt x="342" y="39"/>
                  </a:cubicBezTo>
                  <a:cubicBezTo>
                    <a:pt x="421" y="39"/>
                    <a:pt x="499" y="75"/>
                    <a:pt x="551" y="142"/>
                  </a:cubicBezTo>
                  <a:cubicBezTo>
                    <a:pt x="639" y="258"/>
                    <a:pt x="617" y="423"/>
                    <a:pt x="502" y="511"/>
                  </a:cubicBezTo>
                  <a:close/>
                  <a:moveTo>
                    <a:pt x="582" y="118"/>
                  </a:moveTo>
                  <a:cubicBezTo>
                    <a:pt x="523" y="40"/>
                    <a:pt x="433" y="0"/>
                    <a:pt x="342" y="0"/>
                  </a:cubicBezTo>
                  <a:cubicBezTo>
                    <a:pt x="278" y="0"/>
                    <a:pt x="213" y="20"/>
                    <a:pt x="158" y="62"/>
                  </a:cubicBezTo>
                  <a:cubicBezTo>
                    <a:pt x="25" y="164"/>
                    <a:pt x="0" y="354"/>
                    <a:pt x="102" y="486"/>
                  </a:cubicBezTo>
                  <a:cubicBezTo>
                    <a:pt x="161" y="564"/>
                    <a:pt x="251" y="605"/>
                    <a:pt x="342" y="605"/>
                  </a:cubicBezTo>
                  <a:cubicBezTo>
                    <a:pt x="406" y="605"/>
                    <a:pt x="471" y="585"/>
                    <a:pt x="526" y="543"/>
                  </a:cubicBezTo>
                  <a:cubicBezTo>
                    <a:pt x="658" y="441"/>
                    <a:pt x="684" y="251"/>
                    <a:pt x="582" y="118"/>
                  </a:cubicBezTo>
                  <a:close/>
                </a:path>
              </a:pathLst>
            </a:custGeom>
            <a:solidFill>
              <a:srgbClr val="0078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0" name="Group 177"/>
            <p:cNvGrpSpPr/>
            <p:nvPr/>
          </p:nvGrpSpPr>
          <p:grpSpPr>
            <a:xfrm>
              <a:off x="3395444" y="-4880314"/>
              <a:ext cx="363537" cy="342900"/>
              <a:chOff x="3395444" y="-4880314"/>
              <a:chExt cx="363537" cy="342900"/>
            </a:xfrm>
          </p:grpSpPr>
          <p:sp>
            <p:nvSpPr>
              <p:cNvPr id="101" name="Freeform 197"/>
              <p:cNvSpPr>
                <a:spLocks/>
              </p:cNvSpPr>
              <p:nvPr/>
            </p:nvSpPr>
            <p:spPr bwMode="auto">
              <a:xfrm>
                <a:off x="3408144" y="-4689814"/>
                <a:ext cx="58737" cy="149225"/>
              </a:xfrm>
              <a:custGeom>
                <a:avLst/>
                <a:gdLst>
                  <a:gd name="T0" fmla="*/ 79 w 79"/>
                  <a:gd name="T1" fmla="*/ 50 h 200"/>
                  <a:gd name="T2" fmla="*/ 36 w 79"/>
                  <a:gd name="T3" fmla="*/ 0 h 200"/>
                  <a:gd name="T4" fmla="*/ 0 w 79"/>
                  <a:gd name="T5" fmla="*/ 147 h 200"/>
                  <a:gd name="T6" fmla="*/ 5 w 79"/>
                  <a:gd name="T7" fmla="*/ 157 h 200"/>
                  <a:gd name="T8" fmla="*/ 49 w 79"/>
                  <a:gd name="T9" fmla="*/ 200 h 200"/>
                  <a:gd name="T10" fmla="*/ 79 w 79"/>
                  <a:gd name="T11" fmla="*/ 5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200">
                    <a:moveTo>
                      <a:pt x="79" y="50"/>
                    </a:moveTo>
                    <a:cubicBezTo>
                      <a:pt x="62" y="33"/>
                      <a:pt x="48" y="16"/>
                      <a:pt x="36" y="0"/>
                    </a:cubicBezTo>
                    <a:cubicBezTo>
                      <a:pt x="11" y="52"/>
                      <a:pt x="2" y="105"/>
                      <a:pt x="0" y="147"/>
                    </a:cubicBezTo>
                    <a:cubicBezTo>
                      <a:pt x="2" y="150"/>
                      <a:pt x="2" y="153"/>
                      <a:pt x="5" y="157"/>
                    </a:cubicBezTo>
                    <a:cubicBezTo>
                      <a:pt x="18" y="173"/>
                      <a:pt x="33" y="188"/>
                      <a:pt x="49" y="200"/>
                    </a:cubicBezTo>
                    <a:cubicBezTo>
                      <a:pt x="46" y="166"/>
                      <a:pt x="50" y="109"/>
                      <a:pt x="79" y="50"/>
                    </a:cubicBezTo>
                  </a:path>
                </a:pathLst>
              </a:custGeom>
              <a:solidFill>
                <a:srgbClr val="0078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2" name="Freeform 198"/>
              <p:cNvSpPr>
                <a:spLocks/>
              </p:cNvSpPr>
              <p:nvPr/>
            </p:nvSpPr>
            <p:spPr bwMode="auto">
              <a:xfrm>
                <a:off x="3454182" y="-4802526"/>
                <a:ext cx="119062" cy="119063"/>
              </a:xfrm>
              <a:custGeom>
                <a:avLst/>
                <a:gdLst>
                  <a:gd name="T0" fmla="*/ 109 w 159"/>
                  <a:gd name="T1" fmla="*/ 0 h 160"/>
                  <a:gd name="T2" fmla="*/ 36 w 159"/>
                  <a:gd name="T3" fmla="*/ 63 h 160"/>
                  <a:gd name="T4" fmla="*/ 0 w 159"/>
                  <a:gd name="T5" fmla="*/ 107 h 160"/>
                  <a:gd name="T6" fmla="*/ 42 w 159"/>
                  <a:gd name="T7" fmla="*/ 160 h 160"/>
                  <a:gd name="T8" fmla="*/ 90 w 159"/>
                  <a:gd name="T9" fmla="*/ 105 h 160"/>
                  <a:gd name="T10" fmla="*/ 159 w 159"/>
                  <a:gd name="T11" fmla="*/ 49 h 160"/>
                  <a:gd name="T12" fmla="*/ 109 w 159"/>
                  <a:gd name="T13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160">
                    <a:moveTo>
                      <a:pt x="109" y="0"/>
                    </a:moveTo>
                    <a:cubicBezTo>
                      <a:pt x="85" y="16"/>
                      <a:pt x="60" y="37"/>
                      <a:pt x="36" y="63"/>
                    </a:cubicBezTo>
                    <a:cubicBezTo>
                      <a:pt x="22" y="77"/>
                      <a:pt x="11" y="92"/>
                      <a:pt x="0" y="107"/>
                    </a:cubicBezTo>
                    <a:cubicBezTo>
                      <a:pt x="11" y="124"/>
                      <a:pt x="25" y="141"/>
                      <a:pt x="42" y="160"/>
                    </a:cubicBezTo>
                    <a:cubicBezTo>
                      <a:pt x="55" y="141"/>
                      <a:pt x="71" y="123"/>
                      <a:pt x="90" y="105"/>
                    </a:cubicBezTo>
                    <a:cubicBezTo>
                      <a:pt x="115" y="82"/>
                      <a:pt x="137" y="64"/>
                      <a:pt x="159" y="49"/>
                    </a:cubicBezTo>
                    <a:cubicBezTo>
                      <a:pt x="141" y="33"/>
                      <a:pt x="124" y="17"/>
                      <a:pt x="109" y="0"/>
                    </a:cubicBezTo>
                  </a:path>
                </a:pathLst>
              </a:custGeom>
              <a:solidFill>
                <a:srgbClr val="0078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3" name="Freeform 199"/>
              <p:cNvSpPr>
                <a:spLocks/>
              </p:cNvSpPr>
              <p:nvPr/>
            </p:nvSpPr>
            <p:spPr bwMode="auto">
              <a:xfrm>
                <a:off x="3562132" y="-4848564"/>
                <a:ext cx="158750" cy="66675"/>
              </a:xfrm>
              <a:custGeom>
                <a:avLst/>
                <a:gdLst>
                  <a:gd name="T0" fmla="*/ 214 w 214"/>
                  <a:gd name="T1" fmla="*/ 46 h 90"/>
                  <a:gd name="T2" fmla="*/ 176 w 214"/>
                  <a:gd name="T3" fmla="*/ 7 h 90"/>
                  <a:gd name="T4" fmla="*/ 0 w 214"/>
                  <a:gd name="T5" fmla="*/ 39 h 90"/>
                  <a:gd name="T6" fmla="*/ 49 w 214"/>
                  <a:gd name="T7" fmla="*/ 90 h 90"/>
                  <a:gd name="T8" fmla="*/ 214 w 214"/>
                  <a:gd name="T9" fmla="*/ 4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0">
                    <a:moveTo>
                      <a:pt x="214" y="46"/>
                    </a:moveTo>
                    <a:cubicBezTo>
                      <a:pt x="203" y="31"/>
                      <a:pt x="190" y="18"/>
                      <a:pt x="176" y="7"/>
                    </a:cubicBezTo>
                    <a:cubicBezTo>
                      <a:pt x="136" y="0"/>
                      <a:pt x="72" y="1"/>
                      <a:pt x="0" y="39"/>
                    </a:cubicBezTo>
                    <a:cubicBezTo>
                      <a:pt x="17" y="57"/>
                      <a:pt x="33" y="74"/>
                      <a:pt x="49" y="90"/>
                    </a:cubicBezTo>
                    <a:cubicBezTo>
                      <a:pt x="146" y="38"/>
                      <a:pt x="214" y="46"/>
                      <a:pt x="214" y="46"/>
                    </a:cubicBezTo>
                  </a:path>
                </a:pathLst>
              </a:custGeom>
              <a:solidFill>
                <a:srgbClr val="0078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4" name="Freeform 200"/>
              <p:cNvSpPr>
                <a:spLocks/>
              </p:cNvSpPr>
              <p:nvPr/>
            </p:nvSpPr>
            <p:spPr bwMode="auto">
              <a:xfrm>
                <a:off x="3401794" y="-4829514"/>
                <a:ext cx="52387" cy="139700"/>
              </a:xfrm>
              <a:custGeom>
                <a:avLst/>
                <a:gdLst>
                  <a:gd name="T0" fmla="*/ 46 w 72"/>
                  <a:gd name="T1" fmla="*/ 189 h 189"/>
                  <a:gd name="T2" fmla="*/ 72 w 72"/>
                  <a:gd name="T3" fmla="*/ 145 h 189"/>
                  <a:gd name="T4" fmla="*/ 37 w 72"/>
                  <a:gd name="T5" fmla="*/ 0 h 189"/>
                  <a:gd name="T6" fmla="*/ 9 w 72"/>
                  <a:gd name="T7" fmla="*/ 34 h 189"/>
                  <a:gd name="T8" fmla="*/ 46 w 72"/>
                  <a:gd name="T9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89">
                    <a:moveTo>
                      <a:pt x="46" y="189"/>
                    </a:moveTo>
                    <a:cubicBezTo>
                      <a:pt x="54" y="174"/>
                      <a:pt x="62" y="160"/>
                      <a:pt x="72" y="145"/>
                    </a:cubicBezTo>
                    <a:cubicBezTo>
                      <a:pt x="31" y="79"/>
                      <a:pt x="33" y="25"/>
                      <a:pt x="37" y="0"/>
                    </a:cubicBezTo>
                    <a:cubicBezTo>
                      <a:pt x="27" y="11"/>
                      <a:pt x="17" y="22"/>
                      <a:pt x="9" y="34"/>
                    </a:cubicBezTo>
                    <a:cubicBezTo>
                      <a:pt x="1" y="68"/>
                      <a:pt x="0" y="123"/>
                      <a:pt x="46" y="189"/>
                    </a:cubicBezTo>
                  </a:path>
                </a:pathLst>
              </a:custGeom>
              <a:solidFill>
                <a:srgbClr val="0078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5" name="Freeform 201"/>
              <p:cNvSpPr>
                <a:spLocks/>
              </p:cNvSpPr>
              <p:nvPr/>
            </p:nvSpPr>
            <p:spPr bwMode="auto">
              <a:xfrm>
                <a:off x="3466882" y="-4683464"/>
                <a:ext cx="263525" cy="130175"/>
              </a:xfrm>
              <a:custGeom>
                <a:avLst/>
                <a:gdLst>
                  <a:gd name="T0" fmla="*/ 75 w 355"/>
                  <a:gd name="T1" fmla="*/ 45 h 175"/>
                  <a:gd name="T2" fmla="*/ 25 w 355"/>
                  <a:gd name="T3" fmla="*/ 0 h 175"/>
                  <a:gd name="T4" fmla="*/ 0 w 355"/>
                  <a:gd name="T5" fmla="*/ 41 h 175"/>
                  <a:gd name="T6" fmla="*/ 46 w 355"/>
                  <a:gd name="T7" fmla="*/ 82 h 175"/>
                  <a:gd name="T8" fmla="*/ 321 w 355"/>
                  <a:gd name="T9" fmla="*/ 175 h 175"/>
                  <a:gd name="T10" fmla="*/ 355 w 355"/>
                  <a:gd name="T11" fmla="*/ 134 h 175"/>
                  <a:gd name="T12" fmla="*/ 75 w 355"/>
                  <a:gd name="T13" fmla="*/ 4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5" h="175">
                    <a:moveTo>
                      <a:pt x="75" y="45"/>
                    </a:moveTo>
                    <a:cubicBezTo>
                      <a:pt x="56" y="30"/>
                      <a:pt x="39" y="14"/>
                      <a:pt x="25" y="0"/>
                    </a:cubicBezTo>
                    <a:cubicBezTo>
                      <a:pt x="15" y="13"/>
                      <a:pt x="7" y="27"/>
                      <a:pt x="0" y="41"/>
                    </a:cubicBezTo>
                    <a:cubicBezTo>
                      <a:pt x="13" y="55"/>
                      <a:pt x="28" y="68"/>
                      <a:pt x="46" y="82"/>
                    </a:cubicBezTo>
                    <a:cubicBezTo>
                      <a:pt x="154" y="167"/>
                      <a:pt x="261" y="175"/>
                      <a:pt x="321" y="175"/>
                    </a:cubicBezTo>
                    <a:cubicBezTo>
                      <a:pt x="325" y="175"/>
                      <a:pt x="344" y="150"/>
                      <a:pt x="355" y="134"/>
                    </a:cubicBezTo>
                    <a:cubicBezTo>
                      <a:pt x="328" y="140"/>
                      <a:pt x="213" y="154"/>
                      <a:pt x="75" y="45"/>
                    </a:cubicBezTo>
                  </a:path>
                </a:pathLst>
              </a:custGeom>
              <a:solidFill>
                <a:srgbClr val="0078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6" name="Freeform 202"/>
              <p:cNvSpPr>
                <a:spLocks/>
              </p:cNvSpPr>
              <p:nvPr/>
            </p:nvSpPr>
            <p:spPr bwMode="auto">
              <a:xfrm>
                <a:off x="3435132" y="-4721564"/>
                <a:ext cx="50800" cy="69850"/>
              </a:xfrm>
              <a:custGeom>
                <a:avLst/>
                <a:gdLst>
                  <a:gd name="T0" fmla="*/ 0 w 68"/>
                  <a:gd name="T1" fmla="*/ 44 h 94"/>
                  <a:gd name="T2" fmla="*/ 43 w 68"/>
                  <a:gd name="T3" fmla="*/ 94 h 94"/>
                  <a:gd name="T4" fmla="*/ 68 w 68"/>
                  <a:gd name="T5" fmla="*/ 53 h 94"/>
                  <a:gd name="T6" fmla="*/ 26 w 68"/>
                  <a:gd name="T7" fmla="*/ 0 h 94"/>
                  <a:gd name="T8" fmla="*/ 0 w 68"/>
                  <a:gd name="T9" fmla="*/ 4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94">
                    <a:moveTo>
                      <a:pt x="0" y="44"/>
                    </a:moveTo>
                    <a:cubicBezTo>
                      <a:pt x="12" y="60"/>
                      <a:pt x="26" y="77"/>
                      <a:pt x="43" y="94"/>
                    </a:cubicBezTo>
                    <a:cubicBezTo>
                      <a:pt x="50" y="80"/>
                      <a:pt x="58" y="66"/>
                      <a:pt x="68" y="53"/>
                    </a:cubicBezTo>
                    <a:cubicBezTo>
                      <a:pt x="51" y="34"/>
                      <a:pt x="37" y="17"/>
                      <a:pt x="26" y="0"/>
                    </a:cubicBezTo>
                    <a:cubicBezTo>
                      <a:pt x="16" y="15"/>
                      <a:pt x="8" y="29"/>
                      <a:pt x="0" y="44"/>
                    </a:cubicBezTo>
                  </a:path>
                </a:pathLst>
              </a:custGeom>
              <a:solidFill>
                <a:srgbClr val="0078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7" name="Freeform 203"/>
              <p:cNvSpPr>
                <a:spLocks/>
              </p:cNvSpPr>
              <p:nvPr/>
            </p:nvSpPr>
            <p:spPr bwMode="auto">
              <a:xfrm>
                <a:off x="3573244" y="-4781889"/>
                <a:ext cx="185737" cy="157163"/>
              </a:xfrm>
              <a:custGeom>
                <a:avLst/>
                <a:gdLst>
                  <a:gd name="T0" fmla="*/ 0 w 251"/>
                  <a:gd name="T1" fmla="*/ 22 h 211"/>
                  <a:gd name="T2" fmla="*/ 244 w 251"/>
                  <a:gd name="T3" fmla="*/ 211 h 211"/>
                  <a:gd name="T4" fmla="*/ 251 w 251"/>
                  <a:gd name="T5" fmla="*/ 188 h 211"/>
                  <a:gd name="T6" fmla="*/ 36 w 251"/>
                  <a:gd name="T7" fmla="*/ 0 h 211"/>
                  <a:gd name="T8" fmla="*/ 0 w 251"/>
                  <a:gd name="T9" fmla="*/ 22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211">
                    <a:moveTo>
                      <a:pt x="0" y="22"/>
                    </a:moveTo>
                    <a:cubicBezTo>
                      <a:pt x="98" y="113"/>
                      <a:pt x="215" y="190"/>
                      <a:pt x="244" y="211"/>
                    </a:cubicBezTo>
                    <a:cubicBezTo>
                      <a:pt x="247" y="203"/>
                      <a:pt x="249" y="196"/>
                      <a:pt x="251" y="188"/>
                    </a:cubicBezTo>
                    <a:cubicBezTo>
                      <a:pt x="220" y="165"/>
                      <a:pt x="136" y="99"/>
                      <a:pt x="36" y="0"/>
                    </a:cubicBezTo>
                    <a:cubicBezTo>
                      <a:pt x="24" y="6"/>
                      <a:pt x="12" y="14"/>
                      <a:pt x="0" y="22"/>
                    </a:cubicBezTo>
                  </a:path>
                </a:pathLst>
              </a:custGeom>
              <a:solidFill>
                <a:srgbClr val="0078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8" name="Freeform 204"/>
              <p:cNvSpPr>
                <a:spLocks/>
              </p:cNvSpPr>
              <p:nvPr/>
            </p:nvSpPr>
            <p:spPr bwMode="auto">
              <a:xfrm>
                <a:off x="3482757" y="-4880314"/>
                <a:ext cx="79375" cy="77788"/>
              </a:xfrm>
              <a:custGeom>
                <a:avLst/>
                <a:gdLst>
                  <a:gd name="T0" fmla="*/ 108 w 108"/>
                  <a:gd name="T1" fmla="*/ 81 h 105"/>
                  <a:gd name="T2" fmla="*/ 34 w 108"/>
                  <a:gd name="T3" fmla="*/ 0 h 105"/>
                  <a:gd name="T4" fmla="*/ 0 w 108"/>
                  <a:gd name="T5" fmla="*/ 14 h 105"/>
                  <a:gd name="T6" fmla="*/ 71 w 108"/>
                  <a:gd name="T7" fmla="*/ 105 h 105"/>
                  <a:gd name="T8" fmla="*/ 108 w 108"/>
                  <a:gd name="T9" fmla="*/ 8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05">
                    <a:moveTo>
                      <a:pt x="108" y="81"/>
                    </a:moveTo>
                    <a:cubicBezTo>
                      <a:pt x="84" y="56"/>
                      <a:pt x="59" y="29"/>
                      <a:pt x="34" y="0"/>
                    </a:cubicBezTo>
                    <a:cubicBezTo>
                      <a:pt x="22" y="4"/>
                      <a:pt x="11" y="9"/>
                      <a:pt x="0" y="14"/>
                    </a:cubicBezTo>
                    <a:cubicBezTo>
                      <a:pt x="18" y="45"/>
                      <a:pt x="43" y="75"/>
                      <a:pt x="71" y="105"/>
                    </a:cubicBezTo>
                    <a:cubicBezTo>
                      <a:pt x="83" y="96"/>
                      <a:pt x="96" y="88"/>
                      <a:pt x="108" y="81"/>
                    </a:cubicBezTo>
                  </a:path>
                </a:pathLst>
              </a:custGeom>
              <a:solidFill>
                <a:srgbClr val="0078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9" name="Freeform 205"/>
              <p:cNvSpPr>
                <a:spLocks/>
              </p:cNvSpPr>
              <p:nvPr/>
            </p:nvSpPr>
            <p:spPr bwMode="auto">
              <a:xfrm>
                <a:off x="3533557" y="-4819989"/>
                <a:ext cx="66675" cy="55563"/>
              </a:xfrm>
              <a:custGeom>
                <a:avLst/>
                <a:gdLst>
                  <a:gd name="T0" fmla="*/ 41 w 90"/>
                  <a:gd name="T1" fmla="*/ 0 h 75"/>
                  <a:gd name="T2" fmla="*/ 0 w 90"/>
                  <a:gd name="T3" fmla="*/ 25 h 75"/>
                  <a:gd name="T4" fmla="*/ 49 w 90"/>
                  <a:gd name="T5" fmla="*/ 75 h 75"/>
                  <a:gd name="T6" fmla="*/ 90 w 90"/>
                  <a:gd name="T7" fmla="*/ 50 h 75"/>
                  <a:gd name="T8" fmla="*/ 41 w 90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5">
                    <a:moveTo>
                      <a:pt x="41" y="0"/>
                    </a:moveTo>
                    <a:cubicBezTo>
                      <a:pt x="28" y="6"/>
                      <a:pt x="12" y="16"/>
                      <a:pt x="0" y="25"/>
                    </a:cubicBezTo>
                    <a:cubicBezTo>
                      <a:pt x="15" y="42"/>
                      <a:pt x="31" y="59"/>
                      <a:pt x="49" y="75"/>
                    </a:cubicBezTo>
                    <a:cubicBezTo>
                      <a:pt x="62" y="67"/>
                      <a:pt x="78" y="56"/>
                      <a:pt x="90" y="50"/>
                    </a:cubicBezTo>
                    <a:cubicBezTo>
                      <a:pt x="74" y="34"/>
                      <a:pt x="57" y="18"/>
                      <a:pt x="41" y="0"/>
                    </a:cubicBezTo>
                  </a:path>
                </a:pathLst>
              </a:custGeom>
              <a:solidFill>
                <a:srgbClr val="0078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0" name="Freeform 206"/>
              <p:cNvSpPr>
                <a:spLocks/>
              </p:cNvSpPr>
              <p:nvPr/>
            </p:nvSpPr>
            <p:spPr bwMode="auto">
              <a:xfrm>
                <a:off x="3533557" y="-4821576"/>
                <a:ext cx="66675" cy="58738"/>
              </a:xfrm>
              <a:custGeom>
                <a:avLst/>
                <a:gdLst>
                  <a:gd name="T0" fmla="*/ 36 w 90"/>
                  <a:gd name="T1" fmla="*/ 0 h 79"/>
                  <a:gd name="T2" fmla="*/ 0 w 90"/>
                  <a:gd name="T3" fmla="*/ 24 h 79"/>
                  <a:gd name="T4" fmla="*/ 55 w 90"/>
                  <a:gd name="T5" fmla="*/ 79 h 79"/>
                  <a:gd name="T6" fmla="*/ 90 w 90"/>
                  <a:gd name="T7" fmla="*/ 56 h 79"/>
                  <a:gd name="T8" fmla="*/ 36 w 90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9">
                    <a:moveTo>
                      <a:pt x="36" y="0"/>
                    </a:moveTo>
                    <a:cubicBezTo>
                      <a:pt x="24" y="7"/>
                      <a:pt x="12" y="15"/>
                      <a:pt x="0" y="24"/>
                    </a:cubicBezTo>
                    <a:cubicBezTo>
                      <a:pt x="15" y="41"/>
                      <a:pt x="38" y="63"/>
                      <a:pt x="55" y="79"/>
                    </a:cubicBezTo>
                    <a:cubicBezTo>
                      <a:pt x="68" y="71"/>
                      <a:pt x="78" y="62"/>
                      <a:pt x="90" y="56"/>
                    </a:cubicBezTo>
                    <a:cubicBezTo>
                      <a:pt x="74" y="40"/>
                      <a:pt x="53" y="18"/>
                      <a:pt x="36" y="0"/>
                    </a:cubicBezTo>
                  </a:path>
                </a:pathLst>
              </a:custGeom>
              <a:solidFill>
                <a:srgbClr val="0078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1" name="Freeform 207"/>
              <p:cNvSpPr>
                <a:spLocks/>
              </p:cNvSpPr>
              <p:nvPr/>
            </p:nvSpPr>
            <p:spPr bwMode="auto">
              <a:xfrm>
                <a:off x="3638332" y="-4732676"/>
                <a:ext cx="93662" cy="95250"/>
              </a:xfrm>
              <a:custGeom>
                <a:avLst/>
                <a:gdLst>
                  <a:gd name="T0" fmla="*/ 29 w 127"/>
                  <a:gd name="T1" fmla="*/ 19 h 128"/>
                  <a:gd name="T2" fmla="*/ 18 w 127"/>
                  <a:gd name="T3" fmla="*/ 98 h 128"/>
                  <a:gd name="T4" fmla="*/ 98 w 127"/>
                  <a:gd name="T5" fmla="*/ 109 h 128"/>
                  <a:gd name="T6" fmla="*/ 108 w 127"/>
                  <a:gd name="T7" fmla="*/ 30 h 128"/>
                  <a:gd name="T8" fmla="*/ 29 w 127"/>
                  <a:gd name="T9" fmla="*/ 19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28">
                    <a:moveTo>
                      <a:pt x="29" y="19"/>
                    </a:moveTo>
                    <a:cubicBezTo>
                      <a:pt x="4" y="38"/>
                      <a:pt x="0" y="74"/>
                      <a:pt x="18" y="98"/>
                    </a:cubicBezTo>
                    <a:cubicBezTo>
                      <a:pt x="38" y="123"/>
                      <a:pt x="73" y="128"/>
                      <a:pt x="98" y="109"/>
                    </a:cubicBezTo>
                    <a:cubicBezTo>
                      <a:pt x="123" y="90"/>
                      <a:pt x="127" y="55"/>
                      <a:pt x="108" y="30"/>
                    </a:cubicBezTo>
                    <a:cubicBezTo>
                      <a:pt x="89" y="5"/>
                      <a:pt x="54" y="0"/>
                      <a:pt x="29" y="19"/>
                    </a:cubicBezTo>
                  </a:path>
                </a:pathLst>
              </a:custGeom>
              <a:solidFill>
                <a:srgbClr val="0078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2" name="Freeform 208"/>
              <p:cNvSpPr>
                <a:spLocks/>
              </p:cNvSpPr>
              <p:nvPr/>
            </p:nvSpPr>
            <p:spPr bwMode="auto">
              <a:xfrm>
                <a:off x="3552607" y="-4626314"/>
                <a:ext cx="87312" cy="88900"/>
              </a:xfrm>
              <a:custGeom>
                <a:avLst/>
                <a:gdLst>
                  <a:gd name="T0" fmla="*/ 27 w 118"/>
                  <a:gd name="T1" fmla="*/ 18 h 118"/>
                  <a:gd name="T2" fmla="*/ 18 w 118"/>
                  <a:gd name="T3" fmla="*/ 91 h 118"/>
                  <a:gd name="T4" fmla="*/ 91 w 118"/>
                  <a:gd name="T5" fmla="*/ 101 h 118"/>
                  <a:gd name="T6" fmla="*/ 101 w 118"/>
                  <a:gd name="T7" fmla="*/ 27 h 118"/>
                  <a:gd name="T8" fmla="*/ 27 w 118"/>
                  <a:gd name="T9" fmla="*/ 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118">
                    <a:moveTo>
                      <a:pt x="27" y="18"/>
                    </a:moveTo>
                    <a:cubicBezTo>
                      <a:pt x="5" y="35"/>
                      <a:pt x="0" y="68"/>
                      <a:pt x="18" y="91"/>
                    </a:cubicBezTo>
                    <a:cubicBezTo>
                      <a:pt x="35" y="114"/>
                      <a:pt x="68" y="118"/>
                      <a:pt x="91" y="101"/>
                    </a:cubicBezTo>
                    <a:cubicBezTo>
                      <a:pt x="114" y="83"/>
                      <a:pt x="118" y="50"/>
                      <a:pt x="101" y="27"/>
                    </a:cubicBezTo>
                    <a:cubicBezTo>
                      <a:pt x="83" y="4"/>
                      <a:pt x="50" y="0"/>
                      <a:pt x="27" y="18"/>
                    </a:cubicBezTo>
                  </a:path>
                </a:pathLst>
              </a:custGeom>
              <a:solidFill>
                <a:srgbClr val="0078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3" name="Freeform 209"/>
              <p:cNvSpPr>
                <a:spLocks/>
              </p:cNvSpPr>
              <p:nvPr/>
            </p:nvSpPr>
            <p:spPr bwMode="auto">
              <a:xfrm>
                <a:off x="3395444" y="-4756489"/>
                <a:ext cx="133350" cy="133350"/>
              </a:xfrm>
              <a:custGeom>
                <a:avLst/>
                <a:gdLst>
                  <a:gd name="T0" fmla="*/ 41 w 179"/>
                  <a:gd name="T1" fmla="*/ 27 h 180"/>
                  <a:gd name="T2" fmla="*/ 26 w 179"/>
                  <a:gd name="T3" fmla="*/ 138 h 180"/>
                  <a:gd name="T4" fmla="*/ 138 w 179"/>
                  <a:gd name="T5" fmla="*/ 153 h 180"/>
                  <a:gd name="T6" fmla="*/ 153 w 179"/>
                  <a:gd name="T7" fmla="*/ 41 h 180"/>
                  <a:gd name="T8" fmla="*/ 41 w 179"/>
                  <a:gd name="T9" fmla="*/ 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80">
                    <a:moveTo>
                      <a:pt x="41" y="27"/>
                    </a:moveTo>
                    <a:cubicBezTo>
                      <a:pt x="6" y="53"/>
                      <a:pt x="0" y="103"/>
                      <a:pt x="26" y="138"/>
                    </a:cubicBezTo>
                    <a:cubicBezTo>
                      <a:pt x="53" y="173"/>
                      <a:pt x="103" y="180"/>
                      <a:pt x="138" y="153"/>
                    </a:cubicBezTo>
                    <a:cubicBezTo>
                      <a:pt x="173" y="126"/>
                      <a:pt x="179" y="76"/>
                      <a:pt x="153" y="41"/>
                    </a:cubicBezTo>
                    <a:cubicBezTo>
                      <a:pt x="126" y="7"/>
                      <a:pt x="76" y="0"/>
                      <a:pt x="41" y="27"/>
                    </a:cubicBezTo>
                  </a:path>
                </a:pathLst>
              </a:custGeom>
              <a:solidFill>
                <a:srgbClr val="0078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6" name="Rectangle 212"/>
          <p:cNvSpPr>
            <a:spLocks noChangeArrowheads="1"/>
          </p:cNvSpPr>
          <p:nvPr/>
        </p:nvSpPr>
        <p:spPr bwMode="auto">
          <a:xfrm>
            <a:off x="7298694" y="2971483"/>
            <a:ext cx="58509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Web App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7" name="Freeform 213"/>
          <p:cNvSpPr>
            <a:spLocks/>
          </p:cNvSpPr>
          <p:nvPr/>
        </p:nvSpPr>
        <p:spPr bwMode="auto">
          <a:xfrm>
            <a:off x="8750525" y="2639197"/>
            <a:ext cx="339369" cy="441325"/>
          </a:xfrm>
          <a:custGeom>
            <a:avLst/>
            <a:gdLst>
              <a:gd name="T0" fmla="*/ 0 w 436"/>
              <a:gd name="T1" fmla="*/ 0 h 278"/>
              <a:gd name="T2" fmla="*/ 436 w 436"/>
              <a:gd name="T3" fmla="*/ 0 h 278"/>
              <a:gd name="T4" fmla="*/ 436 w 436"/>
              <a:gd name="T5" fmla="*/ 278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6" h="278">
                <a:moveTo>
                  <a:pt x="0" y="0"/>
                </a:moveTo>
                <a:lnTo>
                  <a:pt x="436" y="0"/>
                </a:lnTo>
                <a:lnTo>
                  <a:pt x="436" y="278"/>
                </a:lnTo>
              </a:path>
            </a:pathLst>
          </a:custGeom>
          <a:noFill/>
          <a:ln w="23813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Freeform 214"/>
          <p:cNvSpPr>
            <a:spLocks/>
          </p:cNvSpPr>
          <p:nvPr/>
        </p:nvSpPr>
        <p:spPr bwMode="auto">
          <a:xfrm>
            <a:off x="8638087" y="2591836"/>
            <a:ext cx="125412" cy="127000"/>
          </a:xfrm>
          <a:custGeom>
            <a:avLst/>
            <a:gdLst>
              <a:gd name="T0" fmla="*/ 0 w 171"/>
              <a:gd name="T1" fmla="*/ 85 h 171"/>
              <a:gd name="T2" fmla="*/ 171 w 171"/>
              <a:gd name="T3" fmla="*/ 0 h 171"/>
              <a:gd name="T4" fmla="*/ 171 w 171"/>
              <a:gd name="T5" fmla="*/ 171 h 171"/>
              <a:gd name="T6" fmla="*/ 0 w 171"/>
              <a:gd name="T7" fmla="*/ 85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1" h="171">
                <a:moveTo>
                  <a:pt x="0" y="85"/>
                </a:moveTo>
                <a:lnTo>
                  <a:pt x="171" y="0"/>
                </a:lnTo>
                <a:cubicBezTo>
                  <a:pt x="144" y="54"/>
                  <a:pt x="144" y="117"/>
                  <a:pt x="171" y="171"/>
                </a:cubicBezTo>
                <a:lnTo>
                  <a:pt x="0" y="85"/>
                </a:lnTo>
                <a:close/>
              </a:path>
            </a:pathLst>
          </a:custGeom>
          <a:solidFill>
            <a:srgbClr val="0070C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Freeform 215"/>
          <p:cNvSpPr>
            <a:spLocks/>
          </p:cNvSpPr>
          <p:nvPr/>
        </p:nvSpPr>
        <p:spPr bwMode="auto">
          <a:xfrm>
            <a:off x="9026393" y="3050360"/>
            <a:ext cx="127000" cy="127000"/>
          </a:xfrm>
          <a:custGeom>
            <a:avLst/>
            <a:gdLst>
              <a:gd name="T0" fmla="*/ 86 w 172"/>
              <a:gd name="T1" fmla="*/ 171 h 171"/>
              <a:gd name="T2" fmla="*/ 0 w 172"/>
              <a:gd name="T3" fmla="*/ 0 h 171"/>
              <a:gd name="T4" fmla="*/ 172 w 172"/>
              <a:gd name="T5" fmla="*/ 0 h 171"/>
              <a:gd name="T6" fmla="*/ 86 w 172"/>
              <a:gd name="T7" fmla="*/ 171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" h="171">
                <a:moveTo>
                  <a:pt x="86" y="171"/>
                </a:moveTo>
                <a:lnTo>
                  <a:pt x="0" y="0"/>
                </a:lnTo>
                <a:cubicBezTo>
                  <a:pt x="54" y="27"/>
                  <a:pt x="118" y="27"/>
                  <a:pt x="172" y="0"/>
                </a:cubicBezTo>
                <a:lnTo>
                  <a:pt x="86" y="171"/>
                </a:lnTo>
                <a:close/>
              </a:path>
            </a:pathLst>
          </a:custGeom>
          <a:solidFill>
            <a:srgbClr val="0070C0"/>
          </a:solidFill>
          <a:ln w="0">
            <a:solidFill>
              <a:srgbClr val="0070C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Freeform 216"/>
          <p:cNvSpPr>
            <a:spLocks/>
          </p:cNvSpPr>
          <p:nvPr/>
        </p:nvSpPr>
        <p:spPr bwMode="auto">
          <a:xfrm>
            <a:off x="7040431" y="2639196"/>
            <a:ext cx="141021" cy="528639"/>
          </a:xfrm>
          <a:custGeom>
            <a:avLst/>
            <a:gdLst>
              <a:gd name="T0" fmla="*/ 486 w 486"/>
              <a:gd name="T1" fmla="*/ 0 h 333"/>
              <a:gd name="T2" fmla="*/ 0 w 486"/>
              <a:gd name="T3" fmla="*/ 0 h 333"/>
              <a:gd name="T4" fmla="*/ 0 w 486"/>
              <a:gd name="T5" fmla="*/ 333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6" h="333">
                <a:moveTo>
                  <a:pt x="486" y="0"/>
                </a:moveTo>
                <a:lnTo>
                  <a:pt x="0" y="0"/>
                </a:lnTo>
                <a:lnTo>
                  <a:pt x="0" y="333"/>
                </a:lnTo>
              </a:path>
            </a:pathLst>
          </a:custGeom>
          <a:noFill/>
          <a:ln w="23813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Line 217"/>
          <p:cNvSpPr>
            <a:spLocks noChangeShapeType="1"/>
          </p:cNvSpPr>
          <p:nvPr/>
        </p:nvSpPr>
        <p:spPr bwMode="auto">
          <a:xfrm flipH="1" flipV="1">
            <a:off x="7923630" y="3435458"/>
            <a:ext cx="6351" cy="531812"/>
          </a:xfrm>
          <a:prstGeom prst="line">
            <a:avLst/>
          </a:prstGeom>
          <a:noFill/>
          <a:ln w="23813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Freeform 218"/>
          <p:cNvSpPr>
            <a:spLocks/>
          </p:cNvSpPr>
          <p:nvPr/>
        </p:nvSpPr>
        <p:spPr bwMode="auto">
          <a:xfrm>
            <a:off x="7860032" y="3317232"/>
            <a:ext cx="127000" cy="127000"/>
          </a:xfrm>
          <a:custGeom>
            <a:avLst/>
            <a:gdLst>
              <a:gd name="T0" fmla="*/ 86 w 172"/>
              <a:gd name="T1" fmla="*/ 0 h 172"/>
              <a:gd name="T2" fmla="*/ 172 w 172"/>
              <a:gd name="T3" fmla="*/ 172 h 172"/>
              <a:gd name="T4" fmla="*/ 0 w 172"/>
              <a:gd name="T5" fmla="*/ 172 h 172"/>
              <a:gd name="T6" fmla="*/ 86 w 172"/>
              <a:gd name="T7" fmla="*/ 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" h="172">
                <a:moveTo>
                  <a:pt x="86" y="0"/>
                </a:moveTo>
                <a:lnTo>
                  <a:pt x="172" y="172"/>
                </a:lnTo>
                <a:cubicBezTo>
                  <a:pt x="118" y="145"/>
                  <a:pt x="54" y="145"/>
                  <a:pt x="0" y="172"/>
                </a:cubicBezTo>
                <a:lnTo>
                  <a:pt x="86" y="0"/>
                </a:lnTo>
                <a:close/>
              </a:path>
            </a:pathLst>
          </a:custGeom>
          <a:solidFill>
            <a:srgbClr val="0070C0"/>
          </a:solidFill>
          <a:ln w="0">
            <a:solidFill>
              <a:srgbClr val="0070C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Freeform 234"/>
          <p:cNvSpPr>
            <a:spLocks/>
          </p:cNvSpPr>
          <p:nvPr/>
        </p:nvSpPr>
        <p:spPr bwMode="auto">
          <a:xfrm>
            <a:off x="4841744" y="2639198"/>
            <a:ext cx="2424112" cy="1287463"/>
          </a:xfrm>
          <a:custGeom>
            <a:avLst/>
            <a:gdLst>
              <a:gd name="T0" fmla="*/ 1871 w 1871"/>
              <a:gd name="T1" fmla="*/ 0 h 811"/>
              <a:gd name="T2" fmla="*/ 0 w 1871"/>
              <a:gd name="T3" fmla="*/ 0 h 811"/>
              <a:gd name="T4" fmla="*/ 0 w 1871"/>
              <a:gd name="T5" fmla="*/ 811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71" h="811">
                <a:moveTo>
                  <a:pt x="1871" y="0"/>
                </a:moveTo>
                <a:lnTo>
                  <a:pt x="0" y="0"/>
                </a:lnTo>
                <a:lnTo>
                  <a:pt x="0" y="811"/>
                </a:lnTo>
              </a:path>
            </a:pathLst>
          </a:custGeom>
          <a:noFill/>
          <a:ln w="23813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Freeform 235"/>
          <p:cNvSpPr>
            <a:spLocks/>
          </p:cNvSpPr>
          <p:nvPr/>
        </p:nvSpPr>
        <p:spPr bwMode="auto">
          <a:xfrm>
            <a:off x="4778243" y="3878581"/>
            <a:ext cx="127000" cy="127000"/>
          </a:xfrm>
          <a:custGeom>
            <a:avLst/>
            <a:gdLst>
              <a:gd name="T0" fmla="*/ 85 w 171"/>
              <a:gd name="T1" fmla="*/ 172 h 172"/>
              <a:gd name="T2" fmla="*/ 0 w 171"/>
              <a:gd name="T3" fmla="*/ 0 h 172"/>
              <a:gd name="T4" fmla="*/ 171 w 171"/>
              <a:gd name="T5" fmla="*/ 0 h 172"/>
              <a:gd name="T6" fmla="*/ 85 w 171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1" h="172">
                <a:moveTo>
                  <a:pt x="85" y="172"/>
                </a:moveTo>
                <a:lnTo>
                  <a:pt x="0" y="0"/>
                </a:lnTo>
                <a:cubicBezTo>
                  <a:pt x="54" y="27"/>
                  <a:pt x="117" y="27"/>
                  <a:pt x="171" y="0"/>
                </a:cubicBezTo>
                <a:lnTo>
                  <a:pt x="85" y="172"/>
                </a:lnTo>
                <a:close/>
              </a:path>
            </a:pathLst>
          </a:custGeom>
          <a:solidFill>
            <a:srgbClr val="0070C0"/>
          </a:solidFill>
          <a:ln w="0">
            <a:solidFill>
              <a:srgbClr val="0070C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5" name="Group 200"/>
          <p:cNvGrpSpPr/>
          <p:nvPr/>
        </p:nvGrpSpPr>
        <p:grpSpPr>
          <a:xfrm>
            <a:off x="5600568" y="4021910"/>
            <a:ext cx="641349" cy="498475"/>
            <a:chOff x="1107857" y="-3310276"/>
            <a:chExt cx="641349" cy="498475"/>
          </a:xfrm>
        </p:grpSpPr>
        <p:sp>
          <p:nvSpPr>
            <p:cNvPr id="95" name="Freeform 236"/>
            <p:cNvSpPr>
              <a:spLocks/>
            </p:cNvSpPr>
            <p:nvPr/>
          </p:nvSpPr>
          <p:spPr bwMode="auto">
            <a:xfrm>
              <a:off x="1296769" y="-3310276"/>
              <a:ext cx="452437" cy="498475"/>
            </a:xfrm>
            <a:custGeom>
              <a:avLst/>
              <a:gdLst>
                <a:gd name="T0" fmla="*/ 493 w 610"/>
                <a:gd name="T1" fmla="*/ 455 h 669"/>
                <a:gd name="T2" fmla="*/ 516 w 610"/>
                <a:gd name="T3" fmla="*/ 402 h 669"/>
                <a:gd name="T4" fmla="*/ 610 w 610"/>
                <a:gd name="T5" fmla="*/ 369 h 669"/>
                <a:gd name="T6" fmla="*/ 610 w 610"/>
                <a:gd name="T7" fmla="*/ 293 h 669"/>
                <a:gd name="T8" fmla="*/ 600 w 610"/>
                <a:gd name="T9" fmla="*/ 290 h 669"/>
                <a:gd name="T10" fmla="*/ 517 w 610"/>
                <a:gd name="T11" fmla="*/ 262 h 669"/>
                <a:gd name="T12" fmla="*/ 494 w 610"/>
                <a:gd name="T13" fmla="*/ 209 h 669"/>
                <a:gd name="T14" fmla="*/ 537 w 610"/>
                <a:gd name="T15" fmla="*/ 120 h 669"/>
                <a:gd name="T16" fmla="*/ 484 w 610"/>
                <a:gd name="T17" fmla="*/ 67 h 669"/>
                <a:gd name="T18" fmla="*/ 473 w 610"/>
                <a:gd name="T19" fmla="*/ 74 h 669"/>
                <a:gd name="T20" fmla="*/ 395 w 610"/>
                <a:gd name="T21" fmla="*/ 114 h 669"/>
                <a:gd name="T22" fmla="*/ 343 w 610"/>
                <a:gd name="T23" fmla="*/ 91 h 669"/>
                <a:gd name="T24" fmla="*/ 308 w 610"/>
                <a:gd name="T25" fmla="*/ 0 h 669"/>
                <a:gd name="T26" fmla="*/ 230 w 610"/>
                <a:gd name="T27" fmla="*/ 0 h 669"/>
                <a:gd name="T28" fmla="*/ 227 w 610"/>
                <a:gd name="T29" fmla="*/ 10 h 669"/>
                <a:gd name="T30" fmla="*/ 196 w 610"/>
                <a:gd name="T31" fmla="*/ 89 h 669"/>
                <a:gd name="T32" fmla="*/ 143 w 610"/>
                <a:gd name="T33" fmla="*/ 112 h 669"/>
                <a:gd name="T34" fmla="*/ 52 w 610"/>
                <a:gd name="T35" fmla="*/ 72 h 669"/>
                <a:gd name="T36" fmla="*/ 0 w 610"/>
                <a:gd name="T37" fmla="*/ 125 h 669"/>
                <a:gd name="T38" fmla="*/ 5 w 610"/>
                <a:gd name="T39" fmla="*/ 135 h 669"/>
                <a:gd name="T40" fmla="*/ 29 w 610"/>
                <a:gd name="T41" fmla="*/ 181 h 669"/>
                <a:gd name="T42" fmla="*/ 168 w 610"/>
                <a:gd name="T43" fmla="*/ 147 h 669"/>
                <a:gd name="T44" fmla="*/ 346 w 610"/>
                <a:gd name="T45" fmla="*/ 219 h 669"/>
                <a:gd name="T46" fmla="*/ 379 w 610"/>
                <a:gd name="T47" fmla="*/ 247 h 669"/>
                <a:gd name="T48" fmla="*/ 392 w 610"/>
                <a:gd name="T49" fmla="*/ 267 h 669"/>
                <a:gd name="T50" fmla="*/ 357 w 610"/>
                <a:gd name="T51" fmla="*/ 440 h 669"/>
                <a:gd name="T52" fmla="*/ 219 w 610"/>
                <a:gd name="T53" fmla="*/ 460 h 669"/>
                <a:gd name="T54" fmla="*/ 209 w 610"/>
                <a:gd name="T55" fmla="*/ 455 h 669"/>
                <a:gd name="T56" fmla="*/ 179 w 610"/>
                <a:gd name="T57" fmla="*/ 433 h 669"/>
                <a:gd name="T58" fmla="*/ 169 w 610"/>
                <a:gd name="T59" fmla="*/ 430 h 669"/>
                <a:gd name="T60" fmla="*/ 140 w 610"/>
                <a:gd name="T61" fmla="*/ 443 h 669"/>
                <a:gd name="T62" fmla="*/ 136 w 610"/>
                <a:gd name="T63" fmla="*/ 447 h 669"/>
                <a:gd name="T64" fmla="*/ 26 w 610"/>
                <a:gd name="T65" fmla="*/ 517 h 669"/>
                <a:gd name="T66" fmla="*/ 6 w 610"/>
                <a:gd name="T67" fmla="*/ 547 h 669"/>
                <a:gd name="T68" fmla="*/ 61 w 610"/>
                <a:gd name="T69" fmla="*/ 602 h 669"/>
                <a:gd name="T70" fmla="*/ 71 w 610"/>
                <a:gd name="T71" fmla="*/ 597 h 669"/>
                <a:gd name="T72" fmla="*/ 148 w 610"/>
                <a:gd name="T73" fmla="*/ 557 h 669"/>
                <a:gd name="T74" fmla="*/ 201 w 610"/>
                <a:gd name="T75" fmla="*/ 578 h 669"/>
                <a:gd name="T76" fmla="*/ 230 w 610"/>
                <a:gd name="T77" fmla="*/ 669 h 669"/>
                <a:gd name="T78" fmla="*/ 308 w 610"/>
                <a:gd name="T79" fmla="*/ 669 h 669"/>
                <a:gd name="T80" fmla="*/ 311 w 610"/>
                <a:gd name="T81" fmla="*/ 659 h 669"/>
                <a:gd name="T82" fmla="*/ 339 w 610"/>
                <a:gd name="T83" fmla="*/ 578 h 669"/>
                <a:gd name="T84" fmla="*/ 392 w 610"/>
                <a:gd name="T85" fmla="*/ 555 h 669"/>
                <a:gd name="T86" fmla="*/ 483 w 610"/>
                <a:gd name="T87" fmla="*/ 595 h 669"/>
                <a:gd name="T88" fmla="*/ 535 w 610"/>
                <a:gd name="T89" fmla="*/ 542 h 669"/>
                <a:gd name="T90" fmla="*/ 530 w 610"/>
                <a:gd name="T91" fmla="*/ 532 h 669"/>
                <a:gd name="T92" fmla="*/ 493 w 610"/>
                <a:gd name="T93" fmla="*/ 455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10" h="669">
                  <a:moveTo>
                    <a:pt x="493" y="455"/>
                  </a:moveTo>
                  <a:lnTo>
                    <a:pt x="516" y="402"/>
                  </a:lnTo>
                  <a:lnTo>
                    <a:pt x="610" y="369"/>
                  </a:lnTo>
                  <a:lnTo>
                    <a:pt x="610" y="293"/>
                  </a:lnTo>
                  <a:lnTo>
                    <a:pt x="600" y="290"/>
                  </a:lnTo>
                  <a:lnTo>
                    <a:pt x="517" y="262"/>
                  </a:lnTo>
                  <a:lnTo>
                    <a:pt x="494" y="209"/>
                  </a:lnTo>
                  <a:lnTo>
                    <a:pt x="537" y="120"/>
                  </a:lnTo>
                  <a:lnTo>
                    <a:pt x="484" y="67"/>
                  </a:lnTo>
                  <a:lnTo>
                    <a:pt x="473" y="74"/>
                  </a:lnTo>
                  <a:lnTo>
                    <a:pt x="395" y="114"/>
                  </a:lnTo>
                  <a:lnTo>
                    <a:pt x="343" y="91"/>
                  </a:lnTo>
                  <a:lnTo>
                    <a:pt x="308" y="0"/>
                  </a:lnTo>
                  <a:lnTo>
                    <a:pt x="230" y="0"/>
                  </a:lnTo>
                  <a:lnTo>
                    <a:pt x="227" y="10"/>
                  </a:lnTo>
                  <a:lnTo>
                    <a:pt x="196" y="89"/>
                  </a:lnTo>
                  <a:lnTo>
                    <a:pt x="143" y="112"/>
                  </a:lnTo>
                  <a:lnTo>
                    <a:pt x="52" y="72"/>
                  </a:lnTo>
                  <a:lnTo>
                    <a:pt x="0" y="125"/>
                  </a:lnTo>
                  <a:lnTo>
                    <a:pt x="5" y="135"/>
                  </a:lnTo>
                  <a:lnTo>
                    <a:pt x="29" y="181"/>
                  </a:lnTo>
                  <a:cubicBezTo>
                    <a:pt x="72" y="156"/>
                    <a:pt x="118" y="147"/>
                    <a:pt x="168" y="147"/>
                  </a:cubicBezTo>
                  <a:cubicBezTo>
                    <a:pt x="235" y="150"/>
                    <a:pt x="298" y="175"/>
                    <a:pt x="346" y="219"/>
                  </a:cubicBezTo>
                  <a:cubicBezTo>
                    <a:pt x="356" y="227"/>
                    <a:pt x="369" y="234"/>
                    <a:pt x="379" y="247"/>
                  </a:cubicBezTo>
                  <a:cubicBezTo>
                    <a:pt x="384" y="252"/>
                    <a:pt x="389" y="260"/>
                    <a:pt x="392" y="267"/>
                  </a:cubicBezTo>
                  <a:cubicBezTo>
                    <a:pt x="425" y="325"/>
                    <a:pt x="412" y="397"/>
                    <a:pt x="357" y="440"/>
                  </a:cubicBezTo>
                  <a:cubicBezTo>
                    <a:pt x="318" y="473"/>
                    <a:pt x="262" y="478"/>
                    <a:pt x="219" y="460"/>
                  </a:cubicBezTo>
                  <a:cubicBezTo>
                    <a:pt x="214" y="456"/>
                    <a:pt x="211" y="456"/>
                    <a:pt x="209" y="455"/>
                  </a:cubicBezTo>
                  <a:cubicBezTo>
                    <a:pt x="199" y="450"/>
                    <a:pt x="188" y="442"/>
                    <a:pt x="179" y="433"/>
                  </a:cubicBezTo>
                  <a:cubicBezTo>
                    <a:pt x="176" y="433"/>
                    <a:pt x="174" y="430"/>
                    <a:pt x="169" y="430"/>
                  </a:cubicBezTo>
                  <a:cubicBezTo>
                    <a:pt x="160" y="430"/>
                    <a:pt x="146" y="435"/>
                    <a:pt x="140" y="443"/>
                  </a:cubicBezTo>
                  <a:lnTo>
                    <a:pt x="136" y="447"/>
                  </a:lnTo>
                  <a:cubicBezTo>
                    <a:pt x="104" y="480"/>
                    <a:pt x="66" y="504"/>
                    <a:pt x="26" y="517"/>
                  </a:cubicBezTo>
                  <a:lnTo>
                    <a:pt x="6" y="547"/>
                  </a:lnTo>
                  <a:lnTo>
                    <a:pt x="61" y="602"/>
                  </a:lnTo>
                  <a:lnTo>
                    <a:pt x="71" y="597"/>
                  </a:lnTo>
                  <a:lnTo>
                    <a:pt x="148" y="557"/>
                  </a:lnTo>
                  <a:lnTo>
                    <a:pt x="201" y="578"/>
                  </a:lnTo>
                  <a:lnTo>
                    <a:pt x="230" y="669"/>
                  </a:lnTo>
                  <a:lnTo>
                    <a:pt x="308" y="669"/>
                  </a:lnTo>
                  <a:lnTo>
                    <a:pt x="311" y="659"/>
                  </a:lnTo>
                  <a:lnTo>
                    <a:pt x="339" y="578"/>
                  </a:lnTo>
                  <a:lnTo>
                    <a:pt x="392" y="555"/>
                  </a:lnTo>
                  <a:lnTo>
                    <a:pt x="483" y="595"/>
                  </a:lnTo>
                  <a:lnTo>
                    <a:pt x="535" y="542"/>
                  </a:lnTo>
                  <a:lnTo>
                    <a:pt x="530" y="532"/>
                  </a:lnTo>
                  <a:lnTo>
                    <a:pt x="493" y="455"/>
                  </a:ln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Freeform 237"/>
            <p:cNvSpPr>
              <a:spLocks/>
            </p:cNvSpPr>
            <p:nvPr/>
          </p:nvSpPr>
          <p:spPr bwMode="auto">
            <a:xfrm>
              <a:off x="1141194" y="-3127714"/>
              <a:ext cx="371475" cy="133350"/>
            </a:xfrm>
            <a:custGeom>
              <a:avLst/>
              <a:gdLst>
                <a:gd name="T0" fmla="*/ 240 w 501"/>
                <a:gd name="T1" fmla="*/ 76 h 180"/>
                <a:gd name="T2" fmla="*/ 29 w 501"/>
                <a:gd name="T3" fmla="*/ 72 h 180"/>
                <a:gd name="T4" fmla="*/ 5 w 501"/>
                <a:gd name="T5" fmla="*/ 72 h 180"/>
                <a:gd name="T6" fmla="*/ 0 w 501"/>
                <a:gd name="T7" fmla="*/ 86 h 180"/>
                <a:gd name="T8" fmla="*/ 5 w 501"/>
                <a:gd name="T9" fmla="*/ 99 h 180"/>
                <a:gd name="T10" fmla="*/ 263 w 501"/>
                <a:gd name="T11" fmla="*/ 104 h 180"/>
                <a:gd name="T12" fmla="*/ 263 w 501"/>
                <a:gd name="T13" fmla="*/ 100 h 180"/>
                <a:gd name="T14" fmla="*/ 471 w 501"/>
                <a:gd name="T15" fmla="*/ 105 h 180"/>
                <a:gd name="T16" fmla="*/ 496 w 501"/>
                <a:gd name="T17" fmla="*/ 105 h 180"/>
                <a:gd name="T18" fmla="*/ 501 w 501"/>
                <a:gd name="T19" fmla="*/ 92 h 180"/>
                <a:gd name="T20" fmla="*/ 496 w 501"/>
                <a:gd name="T21" fmla="*/ 79 h 180"/>
                <a:gd name="T22" fmla="*/ 240 w 501"/>
                <a:gd name="T23" fmla="*/ 76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1" h="180">
                  <a:moveTo>
                    <a:pt x="240" y="76"/>
                  </a:moveTo>
                  <a:cubicBezTo>
                    <a:pt x="181" y="138"/>
                    <a:pt x="87" y="138"/>
                    <a:pt x="29" y="72"/>
                  </a:cubicBezTo>
                  <a:cubicBezTo>
                    <a:pt x="24" y="64"/>
                    <a:pt x="10" y="64"/>
                    <a:pt x="5" y="72"/>
                  </a:cubicBezTo>
                  <a:cubicBezTo>
                    <a:pt x="1" y="76"/>
                    <a:pt x="0" y="81"/>
                    <a:pt x="0" y="86"/>
                  </a:cubicBezTo>
                  <a:cubicBezTo>
                    <a:pt x="0" y="91"/>
                    <a:pt x="3" y="95"/>
                    <a:pt x="5" y="99"/>
                  </a:cubicBezTo>
                  <a:cubicBezTo>
                    <a:pt x="75" y="176"/>
                    <a:pt x="191" y="180"/>
                    <a:pt x="263" y="104"/>
                  </a:cubicBezTo>
                  <a:lnTo>
                    <a:pt x="263" y="100"/>
                  </a:lnTo>
                  <a:cubicBezTo>
                    <a:pt x="323" y="41"/>
                    <a:pt x="415" y="41"/>
                    <a:pt x="471" y="105"/>
                  </a:cubicBezTo>
                  <a:cubicBezTo>
                    <a:pt x="479" y="114"/>
                    <a:pt x="491" y="114"/>
                    <a:pt x="496" y="105"/>
                  </a:cubicBezTo>
                  <a:cubicBezTo>
                    <a:pt x="499" y="102"/>
                    <a:pt x="501" y="97"/>
                    <a:pt x="501" y="92"/>
                  </a:cubicBezTo>
                  <a:cubicBezTo>
                    <a:pt x="501" y="87"/>
                    <a:pt x="497" y="82"/>
                    <a:pt x="496" y="79"/>
                  </a:cubicBezTo>
                  <a:cubicBezTo>
                    <a:pt x="428" y="1"/>
                    <a:pt x="313" y="0"/>
                    <a:pt x="240" y="76"/>
                  </a:cubicBez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reeform 238"/>
            <p:cNvSpPr>
              <a:spLocks/>
            </p:cNvSpPr>
            <p:nvPr/>
          </p:nvSpPr>
          <p:spPr bwMode="auto">
            <a:xfrm>
              <a:off x="1107857" y="-3048339"/>
              <a:ext cx="374650" cy="106363"/>
            </a:xfrm>
            <a:custGeom>
              <a:avLst/>
              <a:gdLst>
                <a:gd name="T0" fmla="*/ 414 w 506"/>
                <a:gd name="T1" fmla="*/ 0 h 143"/>
                <a:gd name="T2" fmla="*/ 331 w 506"/>
                <a:gd name="T3" fmla="*/ 35 h 143"/>
                <a:gd name="T4" fmla="*/ 325 w 506"/>
                <a:gd name="T5" fmla="*/ 41 h 143"/>
                <a:gd name="T6" fmla="*/ 173 w 506"/>
                <a:gd name="T7" fmla="*/ 104 h 143"/>
                <a:gd name="T8" fmla="*/ 25 w 506"/>
                <a:gd name="T9" fmla="*/ 33 h 143"/>
                <a:gd name="T10" fmla="*/ 0 w 506"/>
                <a:gd name="T11" fmla="*/ 33 h 143"/>
                <a:gd name="T12" fmla="*/ 0 w 506"/>
                <a:gd name="T13" fmla="*/ 46 h 143"/>
                <a:gd name="T14" fmla="*/ 5 w 506"/>
                <a:gd name="T15" fmla="*/ 59 h 143"/>
                <a:gd name="T16" fmla="*/ 178 w 506"/>
                <a:gd name="T17" fmla="*/ 140 h 143"/>
                <a:gd name="T18" fmla="*/ 355 w 506"/>
                <a:gd name="T19" fmla="*/ 64 h 143"/>
                <a:gd name="T20" fmla="*/ 361 w 506"/>
                <a:gd name="T21" fmla="*/ 58 h 143"/>
                <a:gd name="T22" fmla="*/ 419 w 506"/>
                <a:gd name="T23" fmla="*/ 33 h 143"/>
                <a:gd name="T24" fmla="*/ 477 w 506"/>
                <a:gd name="T25" fmla="*/ 61 h 143"/>
                <a:gd name="T26" fmla="*/ 501 w 506"/>
                <a:gd name="T27" fmla="*/ 61 h 143"/>
                <a:gd name="T28" fmla="*/ 506 w 506"/>
                <a:gd name="T29" fmla="*/ 48 h 143"/>
                <a:gd name="T30" fmla="*/ 501 w 506"/>
                <a:gd name="T31" fmla="*/ 35 h 143"/>
                <a:gd name="T32" fmla="*/ 414 w 506"/>
                <a:gd name="T3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6" h="143">
                  <a:moveTo>
                    <a:pt x="414" y="0"/>
                  </a:moveTo>
                  <a:cubicBezTo>
                    <a:pt x="381" y="0"/>
                    <a:pt x="355" y="10"/>
                    <a:pt x="331" y="35"/>
                  </a:cubicBezTo>
                  <a:lnTo>
                    <a:pt x="325" y="41"/>
                  </a:lnTo>
                  <a:cubicBezTo>
                    <a:pt x="285" y="84"/>
                    <a:pt x="229" y="107"/>
                    <a:pt x="173" y="104"/>
                  </a:cubicBezTo>
                  <a:cubicBezTo>
                    <a:pt x="116" y="104"/>
                    <a:pt x="64" y="76"/>
                    <a:pt x="25" y="33"/>
                  </a:cubicBezTo>
                  <a:cubicBezTo>
                    <a:pt x="17" y="25"/>
                    <a:pt x="5" y="25"/>
                    <a:pt x="0" y="33"/>
                  </a:cubicBezTo>
                  <a:cubicBezTo>
                    <a:pt x="0" y="36"/>
                    <a:pt x="0" y="41"/>
                    <a:pt x="0" y="46"/>
                  </a:cubicBezTo>
                  <a:cubicBezTo>
                    <a:pt x="0" y="51"/>
                    <a:pt x="3" y="56"/>
                    <a:pt x="5" y="59"/>
                  </a:cubicBezTo>
                  <a:cubicBezTo>
                    <a:pt x="51" y="110"/>
                    <a:pt x="112" y="140"/>
                    <a:pt x="178" y="140"/>
                  </a:cubicBezTo>
                  <a:cubicBezTo>
                    <a:pt x="244" y="143"/>
                    <a:pt x="303" y="115"/>
                    <a:pt x="355" y="64"/>
                  </a:cubicBezTo>
                  <a:lnTo>
                    <a:pt x="361" y="58"/>
                  </a:lnTo>
                  <a:cubicBezTo>
                    <a:pt x="376" y="43"/>
                    <a:pt x="396" y="33"/>
                    <a:pt x="419" y="33"/>
                  </a:cubicBezTo>
                  <a:cubicBezTo>
                    <a:pt x="442" y="33"/>
                    <a:pt x="458" y="43"/>
                    <a:pt x="477" y="61"/>
                  </a:cubicBezTo>
                  <a:cubicBezTo>
                    <a:pt x="485" y="69"/>
                    <a:pt x="496" y="69"/>
                    <a:pt x="501" y="61"/>
                  </a:cubicBezTo>
                  <a:cubicBezTo>
                    <a:pt x="505" y="58"/>
                    <a:pt x="506" y="53"/>
                    <a:pt x="506" y="48"/>
                  </a:cubicBezTo>
                  <a:cubicBezTo>
                    <a:pt x="506" y="43"/>
                    <a:pt x="503" y="38"/>
                    <a:pt x="501" y="35"/>
                  </a:cubicBezTo>
                  <a:cubicBezTo>
                    <a:pt x="477" y="13"/>
                    <a:pt x="447" y="0"/>
                    <a:pt x="414" y="0"/>
                  </a:cubicBez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 239"/>
            <p:cNvSpPr>
              <a:spLocks/>
            </p:cNvSpPr>
            <p:nvPr/>
          </p:nvSpPr>
          <p:spPr bwMode="auto">
            <a:xfrm>
              <a:off x="1174532" y="-3176926"/>
              <a:ext cx="371475" cy="106363"/>
            </a:xfrm>
            <a:custGeom>
              <a:avLst/>
              <a:gdLst>
                <a:gd name="T0" fmla="*/ 499 w 501"/>
                <a:gd name="T1" fmla="*/ 81 h 143"/>
                <a:gd name="T2" fmla="*/ 326 w 501"/>
                <a:gd name="T3" fmla="*/ 0 h 143"/>
                <a:gd name="T4" fmla="*/ 150 w 501"/>
                <a:gd name="T5" fmla="*/ 76 h 143"/>
                <a:gd name="T6" fmla="*/ 143 w 501"/>
                <a:gd name="T7" fmla="*/ 82 h 143"/>
                <a:gd name="T8" fmla="*/ 86 w 501"/>
                <a:gd name="T9" fmla="*/ 107 h 143"/>
                <a:gd name="T10" fmla="*/ 29 w 501"/>
                <a:gd name="T11" fmla="*/ 79 h 143"/>
                <a:gd name="T12" fmla="*/ 5 w 501"/>
                <a:gd name="T13" fmla="*/ 79 h 143"/>
                <a:gd name="T14" fmla="*/ 0 w 501"/>
                <a:gd name="T15" fmla="*/ 92 h 143"/>
                <a:gd name="T16" fmla="*/ 5 w 501"/>
                <a:gd name="T17" fmla="*/ 105 h 143"/>
                <a:gd name="T18" fmla="*/ 86 w 501"/>
                <a:gd name="T19" fmla="*/ 143 h 143"/>
                <a:gd name="T20" fmla="*/ 168 w 501"/>
                <a:gd name="T21" fmla="*/ 109 h 143"/>
                <a:gd name="T22" fmla="*/ 171 w 501"/>
                <a:gd name="T23" fmla="*/ 105 h 143"/>
                <a:gd name="T24" fmla="*/ 175 w 501"/>
                <a:gd name="T25" fmla="*/ 102 h 143"/>
                <a:gd name="T26" fmla="*/ 326 w 501"/>
                <a:gd name="T27" fmla="*/ 36 h 143"/>
                <a:gd name="T28" fmla="*/ 471 w 501"/>
                <a:gd name="T29" fmla="*/ 107 h 143"/>
                <a:gd name="T30" fmla="*/ 496 w 501"/>
                <a:gd name="T31" fmla="*/ 107 h 143"/>
                <a:gd name="T32" fmla="*/ 501 w 501"/>
                <a:gd name="T33" fmla="*/ 94 h 143"/>
                <a:gd name="T34" fmla="*/ 499 w 501"/>
                <a:gd name="T35" fmla="*/ 8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1" h="143">
                  <a:moveTo>
                    <a:pt x="499" y="81"/>
                  </a:moveTo>
                  <a:cubicBezTo>
                    <a:pt x="453" y="30"/>
                    <a:pt x="390" y="0"/>
                    <a:pt x="326" y="0"/>
                  </a:cubicBezTo>
                  <a:cubicBezTo>
                    <a:pt x="262" y="0"/>
                    <a:pt x="201" y="25"/>
                    <a:pt x="150" y="76"/>
                  </a:cubicBezTo>
                  <a:lnTo>
                    <a:pt x="143" y="82"/>
                  </a:lnTo>
                  <a:cubicBezTo>
                    <a:pt x="128" y="97"/>
                    <a:pt x="109" y="107"/>
                    <a:pt x="86" y="107"/>
                  </a:cubicBezTo>
                  <a:cubicBezTo>
                    <a:pt x="62" y="107"/>
                    <a:pt x="48" y="96"/>
                    <a:pt x="29" y="79"/>
                  </a:cubicBezTo>
                  <a:cubicBezTo>
                    <a:pt x="21" y="71"/>
                    <a:pt x="10" y="71"/>
                    <a:pt x="5" y="79"/>
                  </a:cubicBezTo>
                  <a:cubicBezTo>
                    <a:pt x="1" y="82"/>
                    <a:pt x="0" y="87"/>
                    <a:pt x="0" y="92"/>
                  </a:cubicBezTo>
                  <a:cubicBezTo>
                    <a:pt x="0" y="97"/>
                    <a:pt x="3" y="102"/>
                    <a:pt x="5" y="105"/>
                  </a:cubicBezTo>
                  <a:cubicBezTo>
                    <a:pt x="28" y="130"/>
                    <a:pt x="56" y="143"/>
                    <a:pt x="86" y="143"/>
                  </a:cubicBezTo>
                  <a:cubicBezTo>
                    <a:pt x="118" y="143"/>
                    <a:pt x="145" y="133"/>
                    <a:pt x="168" y="109"/>
                  </a:cubicBezTo>
                  <a:lnTo>
                    <a:pt x="171" y="105"/>
                  </a:lnTo>
                  <a:cubicBezTo>
                    <a:pt x="171" y="105"/>
                    <a:pt x="175" y="105"/>
                    <a:pt x="175" y="102"/>
                  </a:cubicBezTo>
                  <a:cubicBezTo>
                    <a:pt x="214" y="59"/>
                    <a:pt x="270" y="36"/>
                    <a:pt x="326" y="36"/>
                  </a:cubicBezTo>
                  <a:cubicBezTo>
                    <a:pt x="384" y="36"/>
                    <a:pt x="435" y="64"/>
                    <a:pt x="471" y="107"/>
                  </a:cubicBezTo>
                  <a:cubicBezTo>
                    <a:pt x="480" y="115"/>
                    <a:pt x="491" y="115"/>
                    <a:pt x="496" y="107"/>
                  </a:cubicBezTo>
                  <a:cubicBezTo>
                    <a:pt x="499" y="104"/>
                    <a:pt x="501" y="99"/>
                    <a:pt x="501" y="94"/>
                  </a:cubicBezTo>
                  <a:cubicBezTo>
                    <a:pt x="501" y="89"/>
                    <a:pt x="501" y="86"/>
                    <a:pt x="499" y="81"/>
                  </a:cubicBez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6" name="Rectangle 240"/>
          <p:cNvSpPr>
            <a:spLocks noChangeArrowheads="1"/>
          </p:cNvSpPr>
          <p:nvPr/>
        </p:nvSpPr>
        <p:spPr bwMode="auto">
          <a:xfrm>
            <a:off x="5410068" y="4544195"/>
            <a:ext cx="103233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Stream Analytics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" name="Line 241"/>
          <p:cNvSpPr>
            <a:spLocks noChangeShapeType="1"/>
          </p:cNvSpPr>
          <p:nvPr/>
        </p:nvSpPr>
        <p:spPr bwMode="auto">
          <a:xfrm>
            <a:off x="6259380" y="4271146"/>
            <a:ext cx="427037" cy="0"/>
          </a:xfrm>
          <a:prstGeom prst="line">
            <a:avLst/>
          </a:prstGeom>
          <a:noFill/>
          <a:ln w="23813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Freeform 242"/>
          <p:cNvSpPr>
            <a:spLocks/>
          </p:cNvSpPr>
          <p:nvPr/>
        </p:nvSpPr>
        <p:spPr bwMode="auto">
          <a:xfrm>
            <a:off x="6654669" y="4207646"/>
            <a:ext cx="128587" cy="127000"/>
          </a:xfrm>
          <a:custGeom>
            <a:avLst/>
            <a:gdLst>
              <a:gd name="T0" fmla="*/ 172 w 172"/>
              <a:gd name="T1" fmla="*/ 86 h 171"/>
              <a:gd name="T2" fmla="*/ 0 w 172"/>
              <a:gd name="T3" fmla="*/ 171 h 171"/>
              <a:gd name="T4" fmla="*/ 0 w 172"/>
              <a:gd name="T5" fmla="*/ 0 h 171"/>
              <a:gd name="T6" fmla="*/ 172 w 172"/>
              <a:gd name="T7" fmla="*/ 86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" h="171">
                <a:moveTo>
                  <a:pt x="172" y="86"/>
                </a:moveTo>
                <a:lnTo>
                  <a:pt x="0" y="171"/>
                </a:lnTo>
                <a:cubicBezTo>
                  <a:pt x="27" y="117"/>
                  <a:pt x="27" y="54"/>
                  <a:pt x="0" y="0"/>
                </a:cubicBezTo>
                <a:lnTo>
                  <a:pt x="172" y="86"/>
                </a:lnTo>
                <a:close/>
              </a:path>
            </a:pathLst>
          </a:custGeom>
          <a:solidFill>
            <a:srgbClr val="0070C0"/>
          </a:solidFill>
          <a:ln w="0">
            <a:solidFill>
              <a:srgbClr val="0070C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9" name="Group 208"/>
          <p:cNvGrpSpPr/>
          <p:nvPr/>
        </p:nvGrpSpPr>
        <p:grpSpPr>
          <a:xfrm>
            <a:off x="10246336" y="4041846"/>
            <a:ext cx="425451" cy="427039"/>
            <a:chOff x="5737007" y="-3299164"/>
            <a:chExt cx="425450" cy="427038"/>
          </a:xfrm>
        </p:grpSpPr>
        <p:sp>
          <p:nvSpPr>
            <p:cNvPr id="93" name="Freeform 248"/>
            <p:cNvSpPr>
              <a:spLocks noEditPoints="1"/>
            </p:cNvSpPr>
            <p:nvPr/>
          </p:nvSpPr>
          <p:spPr bwMode="auto">
            <a:xfrm>
              <a:off x="5737007" y="-3299164"/>
              <a:ext cx="425450" cy="427038"/>
            </a:xfrm>
            <a:custGeom>
              <a:avLst/>
              <a:gdLst>
                <a:gd name="T0" fmla="*/ 104 w 575"/>
                <a:gd name="T1" fmla="*/ 573 h 573"/>
                <a:gd name="T2" fmla="*/ 207 w 575"/>
                <a:gd name="T3" fmla="*/ 533 h 573"/>
                <a:gd name="T4" fmla="*/ 243 w 575"/>
                <a:gd name="T5" fmla="*/ 569 h 573"/>
                <a:gd name="T6" fmla="*/ 414 w 575"/>
                <a:gd name="T7" fmla="*/ 569 h 573"/>
                <a:gd name="T8" fmla="*/ 414 w 575"/>
                <a:gd name="T9" fmla="*/ 330 h 573"/>
                <a:gd name="T10" fmla="*/ 426 w 575"/>
                <a:gd name="T11" fmla="*/ 321 h 573"/>
                <a:gd name="T12" fmla="*/ 575 w 575"/>
                <a:gd name="T13" fmla="*/ 21 h 573"/>
                <a:gd name="T14" fmla="*/ 575 w 575"/>
                <a:gd name="T15" fmla="*/ 0 h 573"/>
                <a:gd name="T16" fmla="*/ 554 w 575"/>
                <a:gd name="T17" fmla="*/ 0 h 573"/>
                <a:gd name="T18" fmla="*/ 254 w 575"/>
                <a:gd name="T19" fmla="*/ 148 h 573"/>
                <a:gd name="T20" fmla="*/ 242 w 575"/>
                <a:gd name="T21" fmla="*/ 162 h 573"/>
                <a:gd name="T22" fmla="*/ 6 w 575"/>
                <a:gd name="T23" fmla="*/ 162 h 573"/>
                <a:gd name="T24" fmla="*/ 6 w 575"/>
                <a:gd name="T25" fmla="*/ 333 h 573"/>
                <a:gd name="T26" fmla="*/ 42 w 575"/>
                <a:gd name="T27" fmla="*/ 369 h 573"/>
                <a:gd name="T28" fmla="*/ 0 w 575"/>
                <a:gd name="T29" fmla="*/ 472 h 573"/>
                <a:gd name="T30" fmla="*/ 104 w 575"/>
                <a:gd name="T31" fmla="*/ 573 h 573"/>
                <a:gd name="T32" fmla="*/ 52 w 575"/>
                <a:gd name="T33" fmla="*/ 464 h 573"/>
                <a:gd name="T34" fmla="*/ 75 w 575"/>
                <a:gd name="T35" fmla="*/ 403 h 573"/>
                <a:gd name="T36" fmla="*/ 175 w 575"/>
                <a:gd name="T37" fmla="*/ 503 h 573"/>
                <a:gd name="T38" fmla="*/ 114 w 575"/>
                <a:gd name="T39" fmla="*/ 526 h 573"/>
                <a:gd name="T40" fmla="*/ 52 w 575"/>
                <a:gd name="T41" fmla="*/ 464 h 573"/>
                <a:gd name="T42" fmla="*/ 372 w 575"/>
                <a:gd name="T43" fmla="*/ 529 h 573"/>
                <a:gd name="T44" fmla="*/ 258 w 575"/>
                <a:gd name="T45" fmla="*/ 529 h 573"/>
                <a:gd name="T46" fmla="*/ 238 w 575"/>
                <a:gd name="T47" fmla="*/ 508 h 573"/>
                <a:gd name="T48" fmla="*/ 372 w 575"/>
                <a:gd name="T49" fmla="*/ 372 h 573"/>
                <a:gd name="T50" fmla="*/ 372 w 575"/>
                <a:gd name="T51" fmla="*/ 529 h 573"/>
                <a:gd name="T52" fmla="*/ 472 w 575"/>
                <a:gd name="T53" fmla="*/ 214 h 573"/>
                <a:gd name="T54" fmla="*/ 364 w 575"/>
                <a:gd name="T55" fmla="*/ 105 h 573"/>
                <a:gd name="T56" fmla="*/ 535 w 575"/>
                <a:gd name="T57" fmla="*/ 40 h 573"/>
                <a:gd name="T58" fmla="*/ 472 w 575"/>
                <a:gd name="T59" fmla="*/ 214 h 573"/>
                <a:gd name="T60" fmla="*/ 286 w 575"/>
                <a:gd name="T61" fmla="*/ 175 h 573"/>
                <a:gd name="T62" fmla="*/ 331 w 575"/>
                <a:gd name="T63" fmla="*/ 128 h 573"/>
                <a:gd name="T64" fmla="*/ 444 w 575"/>
                <a:gd name="T65" fmla="*/ 242 h 573"/>
                <a:gd name="T66" fmla="*/ 397 w 575"/>
                <a:gd name="T67" fmla="*/ 289 h 573"/>
                <a:gd name="T68" fmla="*/ 208 w 575"/>
                <a:gd name="T69" fmla="*/ 480 h 573"/>
                <a:gd name="T70" fmla="*/ 95 w 575"/>
                <a:gd name="T71" fmla="*/ 366 h 573"/>
                <a:gd name="T72" fmla="*/ 286 w 575"/>
                <a:gd name="T73" fmla="*/ 175 h 573"/>
                <a:gd name="T74" fmla="*/ 46 w 575"/>
                <a:gd name="T75" fmla="*/ 204 h 573"/>
                <a:gd name="T76" fmla="*/ 204 w 575"/>
                <a:gd name="T77" fmla="*/ 204 h 573"/>
                <a:gd name="T78" fmla="*/ 68 w 575"/>
                <a:gd name="T79" fmla="*/ 339 h 573"/>
                <a:gd name="T80" fmla="*/ 47 w 575"/>
                <a:gd name="T81" fmla="*/ 318 h 573"/>
                <a:gd name="T82" fmla="*/ 46 w 575"/>
                <a:gd name="T83" fmla="*/ 204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75" h="573">
                  <a:moveTo>
                    <a:pt x="104" y="573"/>
                  </a:moveTo>
                  <a:lnTo>
                    <a:pt x="207" y="533"/>
                  </a:lnTo>
                  <a:lnTo>
                    <a:pt x="243" y="569"/>
                  </a:lnTo>
                  <a:lnTo>
                    <a:pt x="414" y="569"/>
                  </a:lnTo>
                  <a:lnTo>
                    <a:pt x="414" y="330"/>
                  </a:lnTo>
                  <a:lnTo>
                    <a:pt x="426" y="321"/>
                  </a:lnTo>
                  <a:cubicBezTo>
                    <a:pt x="522" y="239"/>
                    <a:pt x="575" y="133"/>
                    <a:pt x="575" y="21"/>
                  </a:cubicBezTo>
                  <a:lnTo>
                    <a:pt x="575" y="0"/>
                  </a:lnTo>
                  <a:lnTo>
                    <a:pt x="554" y="0"/>
                  </a:lnTo>
                  <a:cubicBezTo>
                    <a:pt x="440" y="0"/>
                    <a:pt x="335" y="53"/>
                    <a:pt x="254" y="148"/>
                  </a:cubicBezTo>
                  <a:lnTo>
                    <a:pt x="242" y="162"/>
                  </a:lnTo>
                  <a:lnTo>
                    <a:pt x="6" y="162"/>
                  </a:lnTo>
                  <a:lnTo>
                    <a:pt x="6" y="333"/>
                  </a:lnTo>
                  <a:lnTo>
                    <a:pt x="42" y="369"/>
                  </a:lnTo>
                  <a:lnTo>
                    <a:pt x="0" y="472"/>
                  </a:lnTo>
                  <a:lnTo>
                    <a:pt x="104" y="573"/>
                  </a:lnTo>
                  <a:close/>
                  <a:moveTo>
                    <a:pt x="52" y="464"/>
                  </a:moveTo>
                  <a:lnTo>
                    <a:pt x="75" y="403"/>
                  </a:lnTo>
                  <a:lnTo>
                    <a:pt x="175" y="503"/>
                  </a:lnTo>
                  <a:lnTo>
                    <a:pt x="114" y="526"/>
                  </a:lnTo>
                  <a:lnTo>
                    <a:pt x="52" y="464"/>
                  </a:lnTo>
                  <a:close/>
                  <a:moveTo>
                    <a:pt x="372" y="529"/>
                  </a:moveTo>
                  <a:lnTo>
                    <a:pt x="258" y="529"/>
                  </a:lnTo>
                  <a:lnTo>
                    <a:pt x="238" y="508"/>
                  </a:lnTo>
                  <a:lnTo>
                    <a:pt x="372" y="372"/>
                  </a:lnTo>
                  <a:lnTo>
                    <a:pt x="372" y="529"/>
                  </a:lnTo>
                  <a:close/>
                  <a:moveTo>
                    <a:pt x="472" y="214"/>
                  </a:moveTo>
                  <a:lnTo>
                    <a:pt x="364" y="105"/>
                  </a:lnTo>
                  <a:cubicBezTo>
                    <a:pt x="414" y="67"/>
                    <a:pt x="474" y="44"/>
                    <a:pt x="535" y="40"/>
                  </a:cubicBezTo>
                  <a:cubicBezTo>
                    <a:pt x="531" y="103"/>
                    <a:pt x="508" y="161"/>
                    <a:pt x="472" y="214"/>
                  </a:cubicBezTo>
                  <a:close/>
                  <a:moveTo>
                    <a:pt x="286" y="175"/>
                  </a:moveTo>
                  <a:cubicBezTo>
                    <a:pt x="300" y="158"/>
                    <a:pt x="315" y="143"/>
                    <a:pt x="331" y="128"/>
                  </a:cubicBezTo>
                  <a:lnTo>
                    <a:pt x="444" y="242"/>
                  </a:lnTo>
                  <a:cubicBezTo>
                    <a:pt x="431" y="258"/>
                    <a:pt x="414" y="273"/>
                    <a:pt x="397" y="289"/>
                  </a:cubicBezTo>
                  <a:lnTo>
                    <a:pt x="208" y="480"/>
                  </a:lnTo>
                  <a:lnTo>
                    <a:pt x="95" y="366"/>
                  </a:lnTo>
                  <a:lnTo>
                    <a:pt x="286" y="175"/>
                  </a:lnTo>
                  <a:close/>
                  <a:moveTo>
                    <a:pt x="46" y="204"/>
                  </a:moveTo>
                  <a:lnTo>
                    <a:pt x="204" y="204"/>
                  </a:lnTo>
                  <a:lnTo>
                    <a:pt x="68" y="339"/>
                  </a:lnTo>
                  <a:lnTo>
                    <a:pt x="47" y="318"/>
                  </a:lnTo>
                  <a:cubicBezTo>
                    <a:pt x="46" y="316"/>
                    <a:pt x="46" y="204"/>
                    <a:pt x="46" y="204"/>
                  </a:cubicBezTo>
                  <a:close/>
                </a:path>
              </a:pathLst>
            </a:custGeom>
            <a:solidFill>
              <a:srgbClr val="0078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Oval 249"/>
            <p:cNvSpPr>
              <a:spLocks noChangeArrowheads="1"/>
            </p:cNvSpPr>
            <p:nvPr/>
          </p:nvSpPr>
          <p:spPr bwMode="auto">
            <a:xfrm>
              <a:off x="5937032" y="-3132476"/>
              <a:ext cx="60325" cy="60325"/>
            </a:xfrm>
            <a:prstGeom prst="ellipse">
              <a:avLst/>
            </a:prstGeom>
            <a:solidFill>
              <a:srgbClr val="0078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0" name="Rectangle 250"/>
          <p:cNvSpPr>
            <a:spLocks noChangeArrowheads="1"/>
          </p:cNvSpPr>
          <p:nvPr/>
        </p:nvSpPr>
        <p:spPr bwMode="auto">
          <a:xfrm>
            <a:off x="10067390" y="4550003"/>
            <a:ext cx="10868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UWP </a:t>
            </a:r>
            <a:r>
              <a:rPr kumimoji="0" lang="en-US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Apps</a:t>
            </a:r>
            <a:endParaRPr kumimoji="0" lang="en-US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" name="Rectangle 256"/>
          <p:cNvSpPr>
            <a:spLocks noChangeArrowheads="1"/>
          </p:cNvSpPr>
          <p:nvPr/>
        </p:nvSpPr>
        <p:spPr bwMode="auto">
          <a:xfrm>
            <a:off x="9120766" y="5625367"/>
            <a:ext cx="6460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</a:t>
            </a:r>
            <a:endParaRPr kumimoji="0" lang="en-US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" name="Rectangle 260"/>
          <p:cNvSpPr>
            <a:spLocks noChangeArrowheads="1"/>
          </p:cNvSpPr>
          <p:nvPr/>
        </p:nvSpPr>
        <p:spPr bwMode="auto">
          <a:xfrm>
            <a:off x="4616319" y="4544196"/>
            <a:ext cx="49532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IoT Hub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9" name="TextBox 250"/>
          <p:cNvSpPr txBox="1"/>
          <p:nvPr/>
        </p:nvSpPr>
        <p:spPr>
          <a:xfrm>
            <a:off x="1082431" y="2071638"/>
            <a:ext cx="3657869" cy="101566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87CD8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终端设备和传感器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87CD8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  <a:p>
            <a:pPr marL="0" marR="0" lvl="0" indent="0" algn="ctr" defTabSz="932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87CD8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Azure IoT SDK (OSS)</a:t>
            </a:r>
          </a:p>
          <a:p>
            <a:pPr marL="0" marR="0" lvl="0" indent="0" algn="ctr" defTabSz="932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87CD8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Windows 10 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87CD8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IoT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87CD8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Core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87CD8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87CD8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ctr" defTabSz="932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87CD8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Arduino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87CD8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ctr" defTabSz="932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0" dirty="0">
                <a:solidFill>
                  <a:srgbClr val="087CD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RTOS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87CD8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52" name="Freeform 194"/>
          <p:cNvSpPr>
            <a:spLocks/>
          </p:cNvSpPr>
          <p:nvPr/>
        </p:nvSpPr>
        <p:spPr bwMode="auto">
          <a:xfrm flipV="1">
            <a:off x="5942511" y="4761934"/>
            <a:ext cx="773112" cy="357535"/>
          </a:xfrm>
          <a:custGeom>
            <a:avLst/>
            <a:gdLst>
              <a:gd name="T0" fmla="*/ 0 w 487"/>
              <a:gd name="T1" fmla="*/ 403 h 403"/>
              <a:gd name="T2" fmla="*/ 0 w 487"/>
              <a:gd name="T3" fmla="*/ 0 h 403"/>
              <a:gd name="T4" fmla="*/ 487 w 487"/>
              <a:gd name="T5" fmla="*/ 0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7" h="403">
                <a:moveTo>
                  <a:pt x="0" y="403"/>
                </a:moveTo>
                <a:lnTo>
                  <a:pt x="0" y="0"/>
                </a:lnTo>
                <a:lnTo>
                  <a:pt x="487" y="0"/>
                </a:lnTo>
              </a:path>
            </a:pathLst>
          </a:custGeom>
          <a:noFill/>
          <a:ln w="23813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3" name="Line 251"/>
          <p:cNvSpPr>
            <a:spLocks noChangeShapeType="1"/>
          </p:cNvSpPr>
          <p:nvPr/>
        </p:nvSpPr>
        <p:spPr bwMode="auto">
          <a:xfrm flipV="1">
            <a:off x="6683174" y="5109297"/>
            <a:ext cx="2406719" cy="10171"/>
          </a:xfrm>
          <a:prstGeom prst="line">
            <a:avLst/>
          </a:prstGeom>
          <a:noFill/>
          <a:ln w="23813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Freeform 192"/>
          <p:cNvSpPr>
            <a:spLocks/>
          </p:cNvSpPr>
          <p:nvPr/>
        </p:nvSpPr>
        <p:spPr bwMode="auto">
          <a:xfrm>
            <a:off x="8302492" y="4240342"/>
            <a:ext cx="787400" cy="869275"/>
          </a:xfrm>
          <a:custGeom>
            <a:avLst/>
            <a:gdLst>
              <a:gd name="T0" fmla="*/ 0 w 496"/>
              <a:gd name="T1" fmla="*/ 237 h 237"/>
              <a:gd name="T2" fmla="*/ 496 w 496"/>
              <a:gd name="T3" fmla="*/ 237 h 237"/>
              <a:gd name="T4" fmla="*/ 496 w 496"/>
              <a:gd name="T5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96" h="237">
                <a:moveTo>
                  <a:pt x="0" y="237"/>
                </a:moveTo>
                <a:lnTo>
                  <a:pt x="496" y="237"/>
                </a:lnTo>
                <a:lnTo>
                  <a:pt x="496" y="0"/>
                </a:lnTo>
              </a:path>
            </a:pathLst>
          </a:custGeom>
          <a:noFill/>
          <a:ln w="23813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5" name="Line 217"/>
          <p:cNvSpPr>
            <a:spLocks noChangeShapeType="1"/>
          </p:cNvSpPr>
          <p:nvPr/>
        </p:nvSpPr>
        <p:spPr bwMode="auto">
          <a:xfrm flipH="1" flipV="1">
            <a:off x="9085422" y="3861235"/>
            <a:ext cx="6351" cy="531812"/>
          </a:xfrm>
          <a:prstGeom prst="line">
            <a:avLst/>
          </a:prstGeom>
          <a:noFill/>
          <a:ln w="23813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6" name="Picture 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649" y="2442881"/>
            <a:ext cx="756595" cy="807572"/>
          </a:xfrm>
          <a:prstGeom prst="rect">
            <a:avLst/>
          </a:prstGeom>
        </p:spPr>
      </p:pic>
      <p:pic>
        <p:nvPicPr>
          <p:cNvPr id="130" name="图片 1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698" y="3086595"/>
            <a:ext cx="1250231" cy="715000"/>
          </a:xfrm>
          <a:prstGeom prst="rect">
            <a:avLst/>
          </a:prstGeom>
        </p:spPr>
      </p:pic>
      <p:pic>
        <p:nvPicPr>
          <p:cNvPr id="131" name="图片 1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913" y="3874526"/>
            <a:ext cx="465803" cy="975616"/>
          </a:xfrm>
          <a:prstGeom prst="rect">
            <a:avLst/>
          </a:prstGeom>
        </p:spPr>
      </p:pic>
      <p:pic>
        <p:nvPicPr>
          <p:cNvPr id="132" name="图片 1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402" y="5095561"/>
            <a:ext cx="1033078" cy="646866"/>
          </a:xfrm>
          <a:prstGeom prst="rect">
            <a:avLst/>
          </a:prstGeom>
        </p:spPr>
      </p:pic>
      <p:pic>
        <p:nvPicPr>
          <p:cNvPr id="133" name="图片 1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904" y="2540595"/>
            <a:ext cx="871439" cy="870488"/>
          </a:xfrm>
          <a:prstGeom prst="rect">
            <a:avLst/>
          </a:prstGeom>
        </p:spPr>
      </p:pic>
      <p:pic>
        <p:nvPicPr>
          <p:cNvPr id="134" name="图片 1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717" y="3208604"/>
            <a:ext cx="963919" cy="962867"/>
          </a:xfrm>
          <a:prstGeom prst="rect">
            <a:avLst/>
          </a:prstGeom>
        </p:spPr>
      </p:pic>
      <p:pic>
        <p:nvPicPr>
          <p:cNvPr id="135" name="图片 1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9053" y="4140409"/>
            <a:ext cx="1002094" cy="695933"/>
          </a:xfrm>
          <a:prstGeom prst="rect">
            <a:avLst/>
          </a:prstGeom>
        </p:spPr>
      </p:pic>
      <p:pic>
        <p:nvPicPr>
          <p:cNvPr id="136" name="图片 1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1406" y="4905444"/>
            <a:ext cx="1021181" cy="772200"/>
          </a:xfrm>
          <a:prstGeom prst="rect">
            <a:avLst/>
          </a:prstGeom>
        </p:spPr>
      </p:pic>
      <p:pic>
        <p:nvPicPr>
          <p:cNvPr id="137" name="图片 1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1046" y="5683051"/>
            <a:ext cx="1126163" cy="753133"/>
          </a:xfrm>
          <a:prstGeom prst="rect">
            <a:avLst/>
          </a:prstGeom>
        </p:spPr>
      </p:pic>
      <p:pic>
        <p:nvPicPr>
          <p:cNvPr id="138" name="Picture 179" descr="Storage table.png"/>
          <p:cNvPicPr>
            <a:picLocks noChangeAspect="1"/>
          </p:cNvPicPr>
          <p:nvPr/>
        </p:nvPicPr>
        <p:blipFill>
          <a:blip r:embed="rId1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579" y="3181567"/>
            <a:ext cx="406956" cy="4069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sp>
        <p:nvSpPr>
          <p:cNvPr id="141" name="Freeform 194"/>
          <p:cNvSpPr>
            <a:spLocks/>
          </p:cNvSpPr>
          <p:nvPr/>
        </p:nvSpPr>
        <p:spPr bwMode="auto">
          <a:xfrm rot="5400000">
            <a:off x="9577440" y="3194828"/>
            <a:ext cx="574166" cy="947560"/>
          </a:xfrm>
          <a:custGeom>
            <a:avLst/>
            <a:gdLst>
              <a:gd name="T0" fmla="*/ 0 w 487"/>
              <a:gd name="T1" fmla="*/ 403 h 403"/>
              <a:gd name="T2" fmla="*/ 0 w 487"/>
              <a:gd name="T3" fmla="*/ 0 h 403"/>
              <a:gd name="T4" fmla="*/ 487 w 487"/>
              <a:gd name="T5" fmla="*/ 0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7" h="403">
                <a:moveTo>
                  <a:pt x="0" y="403"/>
                </a:moveTo>
                <a:lnTo>
                  <a:pt x="0" y="0"/>
                </a:lnTo>
                <a:lnTo>
                  <a:pt x="487" y="0"/>
                </a:lnTo>
              </a:path>
            </a:pathLst>
          </a:custGeom>
          <a:noFill/>
          <a:ln w="23813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2" name="Freeform 235"/>
          <p:cNvSpPr>
            <a:spLocks/>
          </p:cNvSpPr>
          <p:nvPr/>
        </p:nvSpPr>
        <p:spPr bwMode="auto">
          <a:xfrm>
            <a:off x="10256829" y="3916363"/>
            <a:ext cx="127000" cy="127000"/>
          </a:xfrm>
          <a:custGeom>
            <a:avLst/>
            <a:gdLst>
              <a:gd name="T0" fmla="*/ 85 w 171"/>
              <a:gd name="T1" fmla="*/ 172 h 172"/>
              <a:gd name="T2" fmla="*/ 0 w 171"/>
              <a:gd name="T3" fmla="*/ 0 h 172"/>
              <a:gd name="T4" fmla="*/ 171 w 171"/>
              <a:gd name="T5" fmla="*/ 0 h 172"/>
              <a:gd name="T6" fmla="*/ 85 w 171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1" h="172">
                <a:moveTo>
                  <a:pt x="85" y="172"/>
                </a:moveTo>
                <a:lnTo>
                  <a:pt x="0" y="0"/>
                </a:lnTo>
                <a:cubicBezTo>
                  <a:pt x="54" y="27"/>
                  <a:pt x="117" y="27"/>
                  <a:pt x="171" y="0"/>
                </a:cubicBezTo>
                <a:lnTo>
                  <a:pt x="85" y="172"/>
                </a:lnTo>
                <a:close/>
              </a:path>
            </a:pathLst>
          </a:custGeom>
          <a:solidFill>
            <a:srgbClr val="0070C0"/>
          </a:solidFill>
          <a:ln w="0">
            <a:solidFill>
              <a:srgbClr val="0070C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3" name="Freeform 216"/>
          <p:cNvSpPr>
            <a:spLocks/>
          </p:cNvSpPr>
          <p:nvPr/>
        </p:nvSpPr>
        <p:spPr bwMode="auto">
          <a:xfrm rot="16200000" flipV="1">
            <a:off x="7524876" y="3909414"/>
            <a:ext cx="334740" cy="460797"/>
          </a:xfrm>
          <a:custGeom>
            <a:avLst/>
            <a:gdLst>
              <a:gd name="T0" fmla="*/ 486 w 486"/>
              <a:gd name="T1" fmla="*/ 0 h 333"/>
              <a:gd name="T2" fmla="*/ 0 w 486"/>
              <a:gd name="T3" fmla="*/ 0 h 333"/>
              <a:gd name="T4" fmla="*/ 0 w 486"/>
              <a:gd name="T5" fmla="*/ 333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6" h="333">
                <a:moveTo>
                  <a:pt x="486" y="0"/>
                </a:moveTo>
                <a:lnTo>
                  <a:pt x="0" y="0"/>
                </a:lnTo>
                <a:lnTo>
                  <a:pt x="0" y="333"/>
                </a:lnTo>
              </a:path>
            </a:pathLst>
          </a:custGeom>
          <a:noFill/>
          <a:ln w="23813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604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794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希望获得的支持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+mn-ea"/>
              </a:rPr>
              <a:t>参</a:t>
            </a:r>
            <a:r>
              <a:rPr lang="zh-CN" altLang="en-US" sz="1800" dirty="0" smtClean="0">
                <a:latin typeface="+mn-ea"/>
              </a:rPr>
              <a:t>加此次黑客松，您希望微软给予哪些支持</a:t>
            </a:r>
            <a:r>
              <a:rPr lang="zh-CN" altLang="en-US" sz="1800" dirty="0" smtClean="0">
                <a:latin typeface="+mn-ea"/>
              </a:rPr>
              <a:t>？</a:t>
            </a:r>
            <a:endParaRPr lang="en-US" altLang="zh-CN" sz="18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1800" dirty="0" smtClean="0">
                <a:latin typeface="+mn-ea"/>
              </a:rPr>
              <a:t>微软</a:t>
            </a:r>
            <a:r>
              <a:rPr lang="en-US" altLang="zh-CN" sz="1800" dirty="0" smtClean="0">
                <a:latin typeface="+mn-ea"/>
              </a:rPr>
              <a:t> </a:t>
            </a:r>
            <a:r>
              <a:rPr lang="en-US" altLang="zh-CN" sz="1800" dirty="0" smtClean="0">
                <a:latin typeface="+mn-ea"/>
              </a:rPr>
              <a:t>Windows Azure </a:t>
            </a:r>
            <a:r>
              <a:rPr lang="zh-CN" altLang="zh-CN" sz="1800" dirty="0" smtClean="0">
                <a:latin typeface="+mn-ea"/>
              </a:rPr>
              <a:t>免费</a:t>
            </a:r>
            <a:r>
              <a:rPr lang="zh-CN" altLang="en-US" sz="1800" dirty="0">
                <a:latin typeface="+mn-ea"/>
              </a:rPr>
              <a:t>试用</a:t>
            </a:r>
            <a:r>
              <a:rPr lang="zh-CN" altLang="zh-CN" sz="1800" dirty="0" smtClean="0">
                <a:latin typeface="+mn-ea"/>
              </a:rPr>
              <a:t>账号</a:t>
            </a:r>
            <a:r>
              <a:rPr lang="zh-CN" altLang="en-US" sz="1800" dirty="0" smtClean="0">
                <a:latin typeface="+mn-ea"/>
              </a:rPr>
              <a:t>、</a:t>
            </a:r>
            <a:r>
              <a:rPr lang="zh-CN" altLang="zh-CN" sz="1800" dirty="0" smtClean="0">
                <a:latin typeface="+mn-ea"/>
              </a:rPr>
              <a:t>微软</a:t>
            </a:r>
            <a:r>
              <a:rPr lang="en-US" altLang="zh-CN" sz="1800" dirty="0" smtClean="0">
                <a:latin typeface="+mn-ea"/>
              </a:rPr>
              <a:t> Windows Azure </a:t>
            </a:r>
            <a:r>
              <a:rPr lang="zh-CN" altLang="zh-CN" sz="1800" dirty="0" smtClean="0">
                <a:latin typeface="+mn-ea"/>
              </a:rPr>
              <a:t>技术</a:t>
            </a:r>
            <a:r>
              <a:rPr lang="zh-CN" altLang="zh-CN" sz="1800" dirty="0">
                <a:latin typeface="+mn-ea"/>
              </a:rPr>
              <a:t>平台</a:t>
            </a:r>
            <a:r>
              <a:rPr lang="zh-CN" altLang="zh-CN" sz="1800" dirty="0" smtClean="0">
                <a:latin typeface="+mn-ea"/>
              </a:rPr>
              <a:t>支持</a:t>
            </a:r>
            <a:r>
              <a:rPr lang="zh-CN" altLang="en-US" sz="1800" dirty="0" smtClean="0">
                <a:latin typeface="+mn-ea"/>
              </a:rPr>
              <a:t>、</a:t>
            </a:r>
            <a:r>
              <a:rPr lang="zh-CN" altLang="zh-CN" sz="1800" dirty="0" smtClean="0">
                <a:latin typeface="+mn-ea"/>
              </a:rPr>
              <a:t>微软</a:t>
            </a:r>
            <a:r>
              <a:rPr lang="en-US" altLang="zh-CN" sz="1800" dirty="0" smtClean="0">
                <a:latin typeface="+mn-ea"/>
              </a:rPr>
              <a:t> Windows Azure </a:t>
            </a:r>
            <a:r>
              <a:rPr lang="zh-CN" altLang="zh-CN" sz="1800" dirty="0">
                <a:latin typeface="+mn-ea"/>
              </a:rPr>
              <a:t>最新产品</a:t>
            </a:r>
            <a:r>
              <a:rPr lang="zh-CN" altLang="zh-CN" sz="1800" dirty="0" smtClean="0">
                <a:latin typeface="+mn-ea"/>
              </a:rPr>
              <a:t>资讯</a:t>
            </a:r>
            <a:r>
              <a:rPr lang="zh-CN" altLang="en-US" sz="1800" dirty="0" smtClean="0">
                <a:latin typeface="+mn-ea"/>
              </a:rPr>
              <a:t>。</a:t>
            </a:r>
            <a:endParaRPr lang="en-US" altLang="zh-CN" sz="1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77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产品</a:t>
            </a:r>
            <a:r>
              <a:rPr lang="zh-CN" altLang="en-US" dirty="0" smtClean="0"/>
              <a:t>展示（未包含全部）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1656"/>
            <a:ext cx="2369457" cy="3159275"/>
          </a:xfrm>
          <a:prstGeom prst="rect">
            <a:avLst/>
          </a:prstGeom>
        </p:spPr>
      </p:pic>
      <p:sp>
        <p:nvSpPr>
          <p:cNvPr id="6" name="Rectangle 256"/>
          <p:cNvSpPr>
            <a:spLocks noChangeArrowheads="1"/>
          </p:cNvSpPr>
          <p:nvPr/>
        </p:nvSpPr>
        <p:spPr bwMode="auto">
          <a:xfrm>
            <a:off x="1159207" y="5851899"/>
            <a:ext cx="17713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 err="1" smtClean="0">
                <a:solidFill>
                  <a:srgbClr val="0078D7"/>
                </a:solidFill>
                <a:latin typeface="Segoe UI" panose="020B0502040204020203" pitchFamily="34" charset="0"/>
              </a:rPr>
              <a:t>RPi</a:t>
            </a:r>
            <a:r>
              <a:rPr lang="zh-CN" altLang="en-US" kern="0" dirty="0" smtClean="0">
                <a:solidFill>
                  <a:srgbClr val="0078D7"/>
                </a:solidFill>
                <a:latin typeface="Segoe UI" panose="020B0502040204020203" pitchFamily="34" charset="0"/>
              </a:rPr>
              <a:t>和部分传感器</a:t>
            </a:r>
            <a:r>
              <a:rPr kumimoji="0" lang="en-US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endParaRPr kumimoji="0" lang="en-US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967" y="2184142"/>
            <a:ext cx="3004513" cy="15871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966" y="3870867"/>
            <a:ext cx="3004513" cy="1480064"/>
          </a:xfrm>
          <a:prstGeom prst="rect">
            <a:avLst/>
          </a:prstGeom>
        </p:spPr>
      </p:pic>
      <p:sp>
        <p:nvSpPr>
          <p:cNvPr id="9" name="Rectangle 256"/>
          <p:cNvSpPr>
            <a:spLocks noChangeArrowheads="1"/>
          </p:cNvSpPr>
          <p:nvPr/>
        </p:nvSpPr>
        <p:spPr bwMode="auto">
          <a:xfrm>
            <a:off x="4788322" y="5812972"/>
            <a:ext cx="20277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kern="0" noProof="0" dirty="0" err="1" smtClean="0">
                <a:solidFill>
                  <a:srgbClr val="0078D7"/>
                </a:solidFill>
                <a:latin typeface="Segoe UI" panose="020B0502040204020203" pitchFamily="34" charset="0"/>
              </a:rPr>
              <a:t>IoT</a:t>
            </a:r>
            <a:r>
              <a:rPr lang="en-US" altLang="en-US" kern="0" noProof="0" dirty="0" smtClean="0">
                <a:solidFill>
                  <a:srgbClr val="0078D7"/>
                </a:solidFill>
                <a:latin typeface="Segoe UI" panose="020B0502040204020203" pitchFamily="34" charset="0"/>
              </a:rPr>
              <a:t> Hub</a:t>
            </a:r>
            <a:r>
              <a:rPr lang="zh-CN" altLang="en-US" kern="0" noProof="0" dirty="0" smtClean="0">
                <a:solidFill>
                  <a:srgbClr val="0078D7"/>
                </a:solidFill>
                <a:latin typeface="Segoe UI" panose="020B0502040204020203" pitchFamily="34" charset="0"/>
              </a:rPr>
              <a:t>和</a:t>
            </a:r>
            <a:r>
              <a:rPr lang="en-US" altLang="zh-CN" kern="0" noProof="0" dirty="0" smtClean="0">
                <a:solidFill>
                  <a:srgbClr val="0078D7"/>
                </a:solidFill>
                <a:latin typeface="Segoe UI" panose="020B0502040204020203" pitchFamily="34" charset="0"/>
              </a:rPr>
              <a:t>UWP App</a:t>
            </a:r>
            <a:endParaRPr kumimoji="0" lang="en-US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959" y="2137070"/>
            <a:ext cx="2620125" cy="16812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41"/>
          <a:stretch/>
        </p:blipFill>
        <p:spPr>
          <a:xfrm>
            <a:off x="8517527" y="3870867"/>
            <a:ext cx="2563557" cy="1689426"/>
          </a:xfrm>
          <a:prstGeom prst="rect">
            <a:avLst/>
          </a:prstGeom>
        </p:spPr>
      </p:pic>
      <p:sp>
        <p:nvSpPr>
          <p:cNvPr id="12" name="Rectangle 256"/>
          <p:cNvSpPr>
            <a:spLocks noChangeArrowheads="1"/>
          </p:cNvSpPr>
          <p:nvPr/>
        </p:nvSpPr>
        <p:spPr bwMode="auto">
          <a:xfrm>
            <a:off x="8757121" y="5851899"/>
            <a:ext cx="18418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noProof="0" dirty="0" err="1" smtClean="0">
                <a:solidFill>
                  <a:srgbClr val="0078D7"/>
                </a:solidFill>
                <a:latin typeface="Segoe UI" panose="020B0502040204020203" pitchFamily="34" charset="0"/>
              </a:rPr>
              <a:t>RPi</a:t>
            </a:r>
            <a:r>
              <a:rPr lang="zh-CN" altLang="en-US" kern="0" noProof="0" dirty="0" smtClean="0">
                <a:solidFill>
                  <a:srgbClr val="0078D7"/>
                </a:solidFill>
                <a:latin typeface="Segoe UI" panose="020B0502040204020203" pitchFamily="34" charset="0"/>
              </a:rPr>
              <a:t>小车和</a:t>
            </a:r>
            <a:r>
              <a:rPr lang="en-US" altLang="zh-CN" kern="0" noProof="0" dirty="0" err="1" smtClean="0">
                <a:solidFill>
                  <a:srgbClr val="0078D7"/>
                </a:solidFill>
                <a:latin typeface="Segoe UI" panose="020B0502040204020203" pitchFamily="34" charset="0"/>
              </a:rPr>
              <a:t>PowerBI</a:t>
            </a:r>
            <a:endParaRPr kumimoji="0" lang="en-US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6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Calibri Light"/>
        <a:ea typeface="微软雅黑 Light"/>
        <a:cs typeface=""/>
      </a:majorFont>
      <a:minorFont>
        <a:latin typeface="Calibr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3613</TotalTime>
  <Words>339</Words>
  <Application>Microsoft Office PowerPoint</Application>
  <PresentationFormat>宽屏</PresentationFormat>
  <Paragraphs>44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宋体</vt:lpstr>
      <vt:lpstr>微软雅黑 Light</vt:lpstr>
      <vt:lpstr>Arial</vt:lpstr>
      <vt:lpstr>Calibri</vt:lpstr>
      <vt:lpstr>Calibri Light</vt:lpstr>
      <vt:lpstr>Segoe UI</vt:lpstr>
      <vt:lpstr>Segoe UI Light</vt:lpstr>
      <vt:lpstr>自定义设计方案</vt:lpstr>
      <vt:lpstr>PowerPoint 演示文稿</vt:lpstr>
      <vt:lpstr>作品简介</vt:lpstr>
      <vt:lpstr>应用场景一、环境监测</vt:lpstr>
      <vt:lpstr>应用场景二、安全监控</vt:lpstr>
      <vt:lpstr>应用场景三、冷链物流</vt:lpstr>
      <vt:lpstr>解决方案现状</vt:lpstr>
      <vt:lpstr>作品所使用的技术</vt:lpstr>
      <vt:lpstr>希望获得的支持</vt:lpstr>
      <vt:lpstr>产品展示（未包含全部）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[APP名称]创意方案</dc:title>
  <dc:creator>Emily Chen</dc:creator>
  <cp:lastModifiedBy>Jiong Shi</cp:lastModifiedBy>
  <cp:revision>49</cp:revision>
  <dcterms:created xsi:type="dcterms:W3CDTF">2016-01-11T09:42:39Z</dcterms:created>
  <dcterms:modified xsi:type="dcterms:W3CDTF">2016-05-13T07:26:32Z</dcterms:modified>
</cp:coreProperties>
</file>